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72" r:id="rId6"/>
    <p:sldId id="276" r:id="rId7"/>
    <p:sldId id="273" r:id="rId8"/>
    <p:sldId id="266" r:id="rId9"/>
    <p:sldId id="265" r:id="rId10"/>
    <p:sldId id="261" r:id="rId11"/>
    <p:sldId id="260" r:id="rId12"/>
    <p:sldId id="268" r:id="rId13"/>
    <p:sldId id="271" r:id="rId14"/>
    <p:sldId id="262" r:id="rId15"/>
    <p:sldId id="263" r:id="rId16"/>
    <p:sldId id="267" r:id="rId17"/>
    <p:sldId id="277" r:id="rId18"/>
    <p:sldId id="274" r:id="rId19"/>
    <p:sldId id="278" r:id="rId20"/>
    <p:sldId id="279" r:id="rId21"/>
    <p:sldId id="280" r:id="rId22"/>
    <p:sldId id="283" r:id="rId23"/>
    <p:sldId id="281" r:id="rId24"/>
    <p:sldId id="294" r:id="rId25"/>
    <p:sldId id="282" r:id="rId26"/>
    <p:sldId id="285" r:id="rId27"/>
    <p:sldId id="289" r:id="rId28"/>
    <p:sldId id="288" r:id="rId29"/>
    <p:sldId id="286" r:id="rId30"/>
    <p:sldId id="290" r:id="rId31"/>
    <p:sldId id="291" r:id="rId32"/>
    <p:sldId id="284" r:id="rId33"/>
    <p:sldId id="292" r:id="rId34"/>
    <p:sldId id="293" r:id="rId35"/>
    <p:sldId id="295" r:id="rId36"/>
    <p:sldId id="296" r:id="rId37"/>
    <p:sldId id="298" r:id="rId38"/>
    <p:sldId id="299" r:id="rId39"/>
    <p:sldId id="297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71"/>
    <p:restoredTop sz="96327"/>
  </p:normalViewPr>
  <p:slideViewPr>
    <p:cSldViewPr snapToGrid="0">
      <p:cViewPr varScale="1">
        <p:scale>
          <a:sx n="51" d="100"/>
          <a:sy n="51" d="100"/>
        </p:scale>
        <p:origin x="224" y="1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4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6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8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0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2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4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6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8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0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2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8014D45-4B25-2166-8206-1C54491CC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5754" y="1057390"/>
            <a:ext cx="3283567" cy="2468880"/>
          </a:xfr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rgbClr val="C00000"/>
                </a:solidFill>
                <a:latin typeface="Bradley Hand" pitchFamily="2" charset="77"/>
              </a:rPr>
              <a:t>BORDEAUX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DFCE762-437B-E48F-2CE2-7AA64F67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9143" y="3429000"/>
            <a:ext cx="2926080" cy="1307592"/>
          </a:xfrm>
        </p:spPr>
        <p:txBody>
          <a:bodyPr>
            <a:normAutofit/>
          </a:bodyPr>
          <a:lstStyle/>
          <a:p>
            <a:pPr algn="l"/>
            <a:r>
              <a:rPr lang="it-IT" sz="2000" dirty="0">
                <a:solidFill>
                  <a:srgbClr val="C00000"/>
                </a:solidFill>
                <a:latin typeface="Bradley Hand" pitchFamily="2" charset="77"/>
              </a:rPr>
              <a:t>9-15 ottobre 2022</a:t>
            </a:r>
          </a:p>
        </p:txBody>
      </p:sp>
      <p:sp>
        <p:nvSpPr>
          <p:cNvPr id="1084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6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8" name="Freeform: Shape 1087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0" name="Immagine 9" descr="Immagine che contiene cielo, esterni&#10;&#10;Descrizione generata automaticamente">
            <a:extLst>
              <a:ext uri="{FF2B5EF4-FFF2-40B4-BE49-F238E27FC236}">
                <a16:creationId xmlns:a16="http://schemas.microsoft.com/office/drawing/2014/main" id="{9C45CE0B-E637-2581-9477-9269D392A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7" r="7851" b="1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04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Immagine che contiene cielo, esterni, stadio&#10;&#10;Descrizione generata automaticamente">
            <a:extLst>
              <a:ext uri="{FF2B5EF4-FFF2-40B4-BE49-F238E27FC236}">
                <a16:creationId xmlns:a16="http://schemas.microsoft.com/office/drawing/2014/main" id="{A6F236B3-3B88-4ED6-D975-F48D35B1F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521" y="1348457"/>
            <a:ext cx="6264492" cy="4161086"/>
          </a:xfr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FE82C5F-C531-9E8C-6EC8-3D3D17C424B1}"/>
              </a:ext>
            </a:extLst>
          </p:cNvPr>
          <p:cNvSpPr txBox="1"/>
          <p:nvPr/>
        </p:nvSpPr>
        <p:spPr>
          <a:xfrm>
            <a:off x="6866051" y="2151727"/>
            <a:ext cx="50754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latin typeface="Bradley Hand" pitchFamily="2" charset="77"/>
                <a:ea typeface="Times New Roman" panose="02020603050405020304" pitchFamily="18" charset="0"/>
              </a:rPr>
              <a:t>I</a:t>
            </a:r>
            <a:r>
              <a:rPr lang="it-IT" sz="32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l liceo accoglie </a:t>
            </a:r>
            <a:br>
              <a:rPr lang="it-IT" sz="32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</a:br>
            <a:r>
              <a:rPr lang="it-IT" sz="32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1544 studenti, </a:t>
            </a:r>
            <a:br>
              <a:rPr lang="it-IT" sz="32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</a:br>
            <a:r>
              <a:rPr lang="it-IT" sz="32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145 insegnanti, </a:t>
            </a:r>
            <a:br>
              <a:rPr lang="it-IT" sz="32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</a:br>
            <a:r>
              <a:rPr lang="it-IT" sz="32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33 amministrativi  </a:t>
            </a:r>
          </a:p>
          <a:p>
            <a:r>
              <a:rPr lang="it-IT" sz="32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25 “collaboratori scolastici”</a:t>
            </a:r>
            <a:endParaRPr lang="it-IT" sz="3200" dirty="0"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4378296"/>
      </p:ext>
    </p:extLst>
  </p:cSld>
  <p:clrMapOvr>
    <a:masterClrMapping/>
  </p:clrMapOvr>
  <p:transition spd="slow" advTm="3000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401E01-FAB4-61E2-CEF3-75DD0AD83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2428" y="449766"/>
            <a:ext cx="7967958" cy="1622874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radley Hand" pitchFamily="2" charset="77"/>
                <a:ea typeface="Times New Roman" panose="02020603050405020304" pitchFamily="18" charset="0"/>
              </a:rPr>
              <a:t>S</a:t>
            </a:r>
            <a:r>
              <a:rPr lang="it-IT" sz="36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tudentato capace di accogliere 200 ragazzi non residenti a </a:t>
            </a:r>
            <a:r>
              <a:rPr lang="it-IT" sz="3600" b="0" dirty="0" err="1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Bégles</a:t>
            </a:r>
            <a:endParaRPr lang="it-IT" sz="36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10" name="Segnaposto contenuto 9" descr="Immagine che contiene testo, edificio&#10;&#10;Descrizione generata automaticamente">
            <a:extLst>
              <a:ext uri="{FF2B5EF4-FFF2-40B4-BE49-F238E27FC236}">
                <a16:creationId xmlns:a16="http://schemas.microsoft.com/office/drawing/2014/main" id="{23B44E9D-8ED7-8C29-792A-15042B2D7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14" y="113709"/>
            <a:ext cx="3508512" cy="6243963"/>
          </a:xfrm>
        </p:spPr>
      </p:pic>
      <p:pic>
        <p:nvPicPr>
          <p:cNvPr id="12" name="Immagine 11" descr="Immagine che contiene pavimento, interni, finestra, parete&#10;&#10;Descrizione generata automaticamente">
            <a:extLst>
              <a:ext uri="{FF2B5EF4-FFF2-40B4-BE49-F238E27FC236}">
                <a16:creationId xmlns:a16="http://schemas.microsoft.com/office/drawing/2014/main" id="{564F64CF-CF43-CFAF-3374-0E6A1B585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428" y="2234906"/>
            <a:ext cx="7154212" cy="412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prism isContent="1"/>
      </p:transition>
    </mc:Choice>
    <mc:Fallback xmlns=""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3285E4-9040-833E-A432-FEF20A67B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2849" y="0"/>
            <a:ext cx="4087306" cy="583095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Bradley Hand" pitchFamily="2" charset="77"/>
              </a:rPr>
              <a:t>P</a:t>
            </a: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alestra </a:t>
            </a:r>
            <a:r>
              <a:rPr lang="en-US" sz="3200" b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polifunzionale</a:t>
            </a: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.</a:t>
            </a:r>
            <a:b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</a:b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Il </a:t>
            </a:r>
            <a:r>
              <a:rPr lang="en-US" sz="3200" b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tetto</a:t>
            </a: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 a forma di ‘M’ ha </a:t>
            </a:r>
            <a:r>
              <a:rPr lang="en-US" sz="3200" b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consentito</a:t>
            </a: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 di </a:t>
            </a:r>
            <a:r>
              <a:rPr lang="en-US" sz="3200" b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installare</a:t>
            </a: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 </a:t>
            </a:r>
            <a:r>
              <a:rPr lang="en-US" sz="3200" b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pannelli</a:t>
            </a: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 </a:t>
            </a:r>
            <a:r>
              <a:rPr lang="en-US" sz="3200" b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solari</a:t>
            </a: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 per la </a:t>
            </a:r>
            <a:r>
              <a:rPr lang="en-US" sz="3200" b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produzione</a:t>
            </a: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 di </a:t>
            </a:r>
            <a:r>
              <a:rPr lang="en-US" sz="3200" b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energia</a:t>
            </a: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 e un </a:t>
            </a:r>
            <a:r>
              <a:rPr lang="en-US" sz="3200" b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impianto</a:t>
            </a: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 </a:t>
            </a:r>
            <a:r>
              <a:rPr lang="en-US" sz="3200" b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solare</a:t>
            </a: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  per la </a:t>
            </a:r>
            <a:r>
              <a:rPr lang="en-US" sz="3200" b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produzione</a:t>
            </a: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 di </a:t>
            </a:r>
            <a:r>
              <a:rPr lang="en-US" sz="3200" b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acqua</a:t>
            </a:r>
            <a:r>
              <a:rPr lang="en-US" sz="3200" b="0" dirty="0">
                <a:solidFill>
                  <a:srgbClr val="C00000"/>
                </a:solidFill>
                <a:effectLst/>
                <a:latin typeface="Bradley Hand" pitchFamily="2" charset="77"/>
              </a:rPr>
              <a:t> </a:t>
            </a:r>
            <a:r>
              <a:rPr lang="en-US" sz="3200" b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calda</a:t>
            </a:r>
            <a:endParaRPr lang="en-US" sz="32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sp>
        <p:nvSpPr>
          <p:cNvPr id="14343" name="Freeform: Shape 1434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338" name="Picture 2" descr="Construction du Lycée Vaclav Havel - BMA">
            <a:extLst>
              <a:ext uri="{FF2B5EF4-FFF2-40B4-BE49-F238E27FC236}">
                <a16:creationId xmlns:a16="http://schemas.microsoft.com/office/drawing/2014/main" id="{EF82AAA1-4A83-4B9D-9F0E-5618E47545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r="10284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311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3285E4-9040-833E-A432-FEF20A67B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883" y="1238237"/>
            <a:ext cx="4087306" cy="438152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Bradley Hand" pitchFamily="2" charset="77"/>
                <a:ea typeface="Times New Roman" panose="02020603050405020304" pitchFamily="18" charset="0"/>
              </a:rPr>
              <a:t>E’ </a:t>
            </a:r>
            <a:r>
              <a:rPr lang="it-IT" sz="36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il primo liceo francese ad energia positiva, è un liceo autosufficiente, capace di produrre più energia di quanta ne consumi. </a:t>
            </a:r>
            <a:endParaRPr lang="en-US" sz="36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sp>
        <p:nvSpPr>
          <p:cNvPr id="17415" name="Freeform: Shape 174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410" name="Picture 2" descr="BREVET DE TECHNICIEN SUPÉRIEUR BTS FLUIDES ENERGIES DOMOTIQUE. Sujet zéro -  PDF Téléchargement Gratuit">
            <a:extLst>
              <a:ext uri="{FF2B5EF4-FFF2-40B4-BE49-F238E27FC236}">
                <a16:creationId xmlns:a16="http://schemas.microsoft.com/office/drawing/2014/main" id="{24D85C47-F27C-2FE2-412A-537459C624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8" r="17025" b="1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233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14:window dir="vert"/>
      </p:transition>
    </mc:Choice>
    <mc:Fallback xmlns=""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322B26-2E1B-0F77-043E-029F41819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987" y="480736"/>
            <a:ext cx="4227445" cy="604578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it-IT" sz="36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L’orario scolastico si sviluppa su 36 ore distribuite su 5 giorni settimanali dal </a:t>
            </a:r>
            <a:r>
              <a:rPr lang="it-IT" sz="3600" dirty="0" err="1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lun</a:t>
            </a:r>
            <a:r>
              <a:rPr lang="it-IT" sz="36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/</a:t>
            </a:r>
            <a:r>
              <a:rPr lang="it-IT" sz="3600" dirty="0" err="1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ven</a:t>
            </a:r>
            <a:r>
              <a:rPr lang="it-IT" sz="36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 con orari di entrata e di uscita diversi, articolati fra le 8:00 del mattino e le 18:00 del pomeriggio.</a:t>
            </a:r>
            <a:endParaRPr lang="it-IT" sz="36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7170" name="Picture 2" descr="Enseignement / Sport-Lycée Vaclav Havel - Bègles (33) - Emacoustic -  Architectes et ingénieurs acousticiens sur Bordeaux et Toulouse">
            <a:extLst>
              <a:ext uri="{FF2B5EF4-FFF2-40B4-BE49-F238E27FC236}">
                <a16:creationId xmlns:a16="http://schemas.microsoft.com/office/drawing/2014/main" id="{E324BD73-B09C-A8A2-C575-A2AFD46C40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8" y="1033670"/>
            <a:ext cx="6569583" cy="493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720760"/>
      </p:ext>
    </p:extLst>
  </p:cSld>
  <p:clrMapOvr>
    <a:masterClrMapping/>
  </p:clrMapOvr>
  <p:transition spd="slow" advTm="3000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57549B-5FA9-0E80-CB2F-8CA9717A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451" y="629822"/>
            <a:ext cx="3048001" cy="5598353"/>
          </a:xfrm>
        </p:spPr>
        <p:txBody>
          <a:bodyPr>
            <a:normAutofit/>
          </a:bodyPr>
          <a:lstStyle/>
          <a:p>
            <a:pPr algn="just" rtl="0" fontAlgn="base">
              <a:spcBef>
                <a:spcPts val="0"/>
              </a:spcBef>
              <a:spcAft>
                <a:spcPts val="800"/>
              </a:spcAft>
            </a:pPr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e….</a:t>
            </a: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condizioni meteo permettendo, si fa lezione nel parco.</a:t>
            </a:r>
          </a:p>
        </p:txBody>
      </p:sp>
      <p:pic>
        <p:nvPicPr>
          <p:cNvPr id="8194" name="Picture 2" descr="Lycée Václav Havel | Bécheau-Bourgeois">
            <a:extLst>
              <a:ext uri="{FF2B5EF4-FFF2-40B4-BE49-F238E27FC236}">
                <a16:creationId xmlns:a16="http://schemas.microsoft.com/office/drawing/2014/main" id="{135E9823-16BD-CB74-56B7-965059910C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1" y="705678"/>
            <a:ext cx="8148139" cy="544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1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2EE1DB-B17E-0F34-D630-9E88DB465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56" y="251790"/>
            <a:ext cx="10554285" cy="2954908"/>
          </a:xfrm>
        </p:spPr>
        <p:txBody>
          <a:bodyPr>
            <a:normAutofit/>
          </a:bodyPr>
          <a:lstStyle/>
          <a:p>
            <a:r>
              <a:rPr lang="it-IT" sz="44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Il liceo accoglie 3 indirizzi diversi:</a:t>
            </a:r>
            <a:br>
              <a:rPr lang="it-IT" sz="44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</a:br>
            <a:r>
              <a:rPr lang="it-IT" sz="44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- Le </a:t>
            </a:r>
            <a:r>
              <a:rPr lang="it-IT" sz="4400" b="0" dirty="0" err="1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lycée</a:t>
            </a:r>
            <a:r>
              <a:rPr lang="it-IT" sz="44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 </a:t>
            </a:r>
            <a:r>
              <a:rPr lang="it-IT" sz="4400" b="0" dirty="0" err="1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général</a:t>
            </a:r>
            <a:r>
              <a:rPr lang="it-IT" sz="44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 </a:t>
            </a:r>
            <a:br>
              <a:rPr lang="it-IT" sz="44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</a:br>
            <a:r>
              <a:rPr lang="it-IT" sz="44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- le </a:t>
            </a:r>
            <a:r>
              <a:rPr lang="it-IT" sz="4400" b="0" dirty="0" err="1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lycée</a:t>
            </a:r>
            <a:r>
              <a:rPr lang="it-IT" sz="44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 </a:t>
            </a:r>
            <a:r>
              <a:rPr lang="it-IT" sz="4400" b="0" dirty="0" err="1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technologique</a:t>
            </a:r>
            <a:r>
              <a:rPr lang="it-IT" sz="44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  </a:t>
            </a:r>
            <a:br>
              <a:rPr lang="it-IT" sz="44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</a:br>
            <a:r>
              <a:rPr lang="it-IT" sz="44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- le </a:t>
            </a:r>
            <a:r>
              <a:rPr lang="it-IT" sz="4400" b="0" dirty="0" err="1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lycée</a:t>
            </a:r>
            <a:r>
              <a:rPr lang="it-IT" sz="44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 </a:t>
            </a:r>
            <a:r>
              <a:rPr lang="it-IT" sz="4400" b="0" dirty="0" err="1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professionnel</a:t>
            </a:r>
            <a:endParaRPr lang="it-IT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13314" name="Picture 2" descr="lpo vaclav havel (@HavelLpo) / Twitter">
            <a:extLst>
              <a:ext uri="{FF2B5EF4-FFF2-40B4-BE49-F238E27FC236}">
                <a16:creationId xmlns:a16="http://schemas.microsoft.com/office/drawing/2014/main" id="{4DB5FC6E-AE75-FC98-0382-7C31A3CE17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57" y="3651302"/>
            <a:ext cx="10554285" cy="266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49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000">
        <p14:honeycomb/>
      </p:transition>
    </mc:Choice>
    <mc:Fallback xmlns=""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interni, persona, parete&#10;&#10;Descrizione generata automaticamente">
            <a:extLst>
              <a:ext uri="{FF2B5EF4-FFF2-40B4-BE49-F238E27FC236}">
                <a16:creationId xmlns:a16="http://schemas.microsoft.com/office/drawing/2014/main" id="{669999F4-D88C-6C29-3C6D-5039918B6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41" r="1" b="34679"/>
          <a:stretch/>
        </p:blipFill>
        <p:spPr>
          <a:xfrm>
            <a:off x="3067949" y="10"/>
            <a:ext cx="7913773" cy="5854138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5A779E4-ACDB-32B1-EC49-DDEDA4A4F0AB}"/>
              </a:ext>
            </a:extLst>
          </p:cNvPr>
          <p:cNvSpPr txBox="1"/>
          <p:nvPr/>
        </p:nvSpPr>
        <p:spPr>
          <a:xfrm>
            <a:off x="4345866" y="6032908"/>
            <a:ext cx="535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Le </a:t>
            </a:r>
            <a:r>
              <a:rPr lang="it-IT" sz="3600" dirty="0" err="1">
                <a:solidFill>
                  <a:srgbClr val="C00000"/>
                </a:solidFill>
                <a:latin typeface="Bradley Hand" pitchFamily="2" charset="77"/>
              </a:rPr>
              <a:t>Lycée</a:t>
            </a:r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 </a:t>
            </a:r>
            <a:r>
              <a:rPr lang="it-IT" sz="3600" dirty="0" err="1">
                <a:solidFill>
                  <a:srgbClr val="C00000"/>
                </a:solidFill>
                <a:latin typeface="Bradley Hand" pitchFamily="2" charset="77"/>
              </a:rPr>
              <a:t>général</a:t>
            </a:r>
            <a:endParaRPr lang="it-IT" sz="3600" dirty="0">
              <a:solidFill>
                <a:srgbClr val="C00000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584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persona, interni, gruppo, ufficio&#10;&#10;Descrizione generata automaticamente">
            <a:extLst>
              <a:ext uri="{FF2B5EF4-FFF2-40B4-BE49-F238E27FC236}">
                <a16:creationId xmlns:a16="http://schemas.microsoft.com/office/drawing/2014/main" id="{28161032-A637-29D1-56F6-DD73453E9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5176" b="6643"/>
          <a:stretch/>
        </p:blipFill>
        <p:spPr>
          <a:xfrm>
            <a:off x="19" y="79523"/>
            <a:ext cx="12191981" cy="685799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13C0D82-8A0B-29BB-21E6-F0D4B5FDF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Le Lycée professionel</a:t>
            </a:r>
          </a:p>
        </p:txBody>
      </p:sp>
      <p:sp>
        <p:nvSpPr>
          <p:cNvPr id="19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43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egnaposto contenuto 4" descr="Immagine che contiene persona, interni, parete, pavimento&#10;&#10;Descrizione generata automaticamente">
            <a:extLst>
              <a:ext uri="{FF2B5EF4-FFF2-40B4-BE49-F238E27FC236}">
                <a16:creationId xmlns:a16="http://schemas.microsoft.com/office/drawing/2014/main" id="{8422615F-DFCD-B5BA-146E-D0C311E86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4" r="1065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 useBgFill="1">
        <p:nvSpPr>
          <p:cNvPr id="25" name="Freeform: Shape 19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247E834-D820-92EB-0B35-50505059F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17219"/>
            <a:ext cx="3922610" cy="1125728"/>
          </a:xfrm>
        </p:spPr>
        <p:txBody>
          <a:bodyPr anchor="b">
            <a:no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Bradley Hand" pitchFamily="2" charset="77"/>
              </a:rPr>
              <a:t>Le </a:t>
            </a:r>
            <a:r>
              <a:rPr lang="it-IT" sz="2800" dirty="0" err="1">
                <a:solidFill>
                  <a:srgbClr val="C00000"/>
                </a:solidFill>
                <a:latin typeface="Bradley Hand" pitchFamily="2" charset="77"/>
              </a:rPr>
              <a:t>Proviseur</a:t>
            </a:r>
            <a:r>
              <a:rPr lang="it-IT" sz="2800" dirty="0">
                <a:solidFill>
                  <a:srgbClr val="C00000"/>
                </a:solidFill>
                <a:latin typeface="Bradley Hand" pitchFamily="2" charset="77"/>
              </a:rPr>
              <a:t> Monsieur </a:t>
            </a:r>
            <a:r>
              <a:rPr lang="it-IT" sz="28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Bruno Ballarin </a:t>
            </a:r>
            <a:br>
              <a:rPr lang="it-IT" sz="28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</a:br>
            <a:r>
              <a:rPr lang="it-IT" sz="28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11/10/2022</a:t>
            </a:r>
            <a:endParaRPr lang="it-IT" sz="28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257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2A75FF-9240-2BBE-6AEA-2F44D78F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757" y="544075"/>
            <a:ext cx="8269356" cy="6313925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Bradley Hand" pitchFamily="2" charset="77"/>
              </a:rPr>
              <a:t>Partenza 9 ottobre da Roma Fiumicino ore 16:00</a:t>
            </a:r>
            <a:br>
              <a:rPr lang="it-IT" sz="2800" dirty="0">
                <a:solidFill>
                  <a:srgbClr val="C00000"/>
                </a:solidFill>
                <a:latin typeface="Bradley Hand" pitchFamily="2" charset="77"/>
              </a:rPr>
            </a:br>
            <a:br>
              <a:rPr lang="it-IT" sz="28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2800" dirty="0">
                <a:solidFill>
                  <a:srgbClr val="C00000"/>
                </a:solidFill>
                <a:latin typeface="Bradley Hand" pitchFamily="2" charset="77"/>
              </a:rPr>
              <a:t>Delegazione formata da:</a:t>
            </a:r>
            <a:br>
              <a:rPr lang="it-IT" sz="2800" dirty="0">
                <a:solidFill>
                  <a:srgbClr val="C00000"/>
                </a:solidFill>
                <a:latin typeface="Bradley Hand" pitchFamily="2" charset="77"/>
              </a:rPr>
            </a:br>
            <a:br>
              <a:rPr lang="it-IT" sz="28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2800" dirty="0">
                <a:solidFill>
                  <a:srgbClr val="C00000"/>
                </a:solidFill>
                <a:latin typeface="Bradley Hand" pitchFamily="2" charset="77"/>
              </a:rPr>
              <a:t>Eleonora </a:t>
            </a:r>
            <a:r>
              <a:rPr lang="it-IT" sz="2800" dirty="0" err="1">
                <a:solidFill>
                  <a:srgbClr val="C00000"/>
                </a:solidFill>
                <a:latin typeface="Bradley Hand" pitchFamily="2" charset="77"/>
              </a:rPr>
              <a:t>Santorsa</a:t>
            </a:r>
            <a:r>
              <a:rPr lang="it-IT" sz="2800" dirty="0">
                <a:solidFill>
                  <a:srgbClr val="C00000"/>
                </a:solidFill>
                <a:latin typeface="Bradley Hand" pitchFamily="2" charset="77"/>
              </a:rPr>
              <a:t> </a:t>
            </a:r>
            <a:r>
              <a:rPr lang="it-IT" sz="2400" dirty="0">
                <a:solidFill>
                  <a:srgbClr val="C00000"/>
                </a:solidFill>
                <a:latin typeface="Bradley Hand" pitchFamily="2" charset="77"/>
              </a:rPr>
              <a:t>(I.C. IQBAL MASIH, Pisa)</a:t>
            </a:r>
            <a:br>
              <a:rPr lang="it-IT" sz="28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2800" dirty="0">
                <a:solidFill>
                  <a:srgbClr val="C00000"/>
                </a:solidFill>
                <a:latin typeface="Bradley Hand" pitchFamily="2" charset="77"/>
              </a:rPr>
              <a:t>Giovanna Ruggiero </a:t>
            </a:r>
            <a:r>
              <a:rPr lang="it-IT" sz="2400" dirty="0">
                <a:solidFill>
                  <a:srgbClr val="C00000"/>
                </a:solidFill>
                <a:latin typeface="Bradley Hand" pitchFamily="2" charset="77"/>
              </a:rPr>
              <a:t>(I.S. Marco Polo, Cecina)</a:t>
            </a:r>
            <a:br>
              <a:rPr lang="it-IT" sz="28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2800" dirty="0">
                <a:solidFill>
                  <a:srgbClr val="C00000"/>
                </a:solidFill>
                <a:latin typeface="Bradley Hand" pitchFamily="2" charset="77"/>
              </a:rPr>
              <a:t>Leila Milani (</a:t>
            </a:r>
            <a:r>
              <a:rPr lang="it-IT" sz="2400" dirty="0">
                <a:solidFill>
                  <a:srgbClr val="C00000"/>
                </a:solidFill>
                <a:latin typeface="Bradley Hand" pitchFamily="2" charset="77"/>
              </a:rPr>
              <a:t>Liceo scientifico Enriques, Livorno)</a:t>
            </a:r>
            <a:br>
              <a:rPr lang="it-IT" sz="28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2800" dirty="0">
                <a:solidFill>
                  <a:srgbClr val="C00000"/>
                </a:solidFill>
                <a:latin typeface="Bradley Hand" pitchFamily="2" charset="77"/>
              </a:rPr>
              <a:t>Sonia Del Freo </a:t>
            </a:r>
            <a:r>
              <a:rPr lang="it-IT" sz="2400" dirty="0">
                <a:solidFill>
                  <a:srgbClr val="C00000"/>
                </a:solidFill>
                <a:latin typeface="Bradley Hand" pitchFamily="2" charset="77"/>
              </a:rPr>
              <a:t>(I.C. DON MILANI, Massa)</a:t>
            </a:r>
            <a:br>
              <a:rPr lang="it-IT" sz="28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2800" dirty="0">
                <a:solidFill>
                  <a:srgbClr val="C00000"/>
                </a:solidFill>
                <a:latin typeface="Bradley Hand" pitchFamily="2" charset="77"/>
              </a:rPr>
              <a:t>Teresa Donnarumma </a:t>
            </a:r>
            <a:r>
              <a:rPr lang="it-IT" sz="2400" dirty="0">
                <a:solidFill>
                  <a:srgbClr val="C00000"/>
                </a:solidFill>
                <a:latin typeface="Bradley Hand" pitchFamily="2" charset="77"/>
              </a:rPr>
              <a:t>(I.T.C.G </a:t>
            </a:r>
            <a:r>
              <a:rPr lang="it-IT" sz="2400" dirty="0" err="1">
                <a:solidFill>
                  <a:srgbClr val="C00000"/>
                </a:solidFill>
                <a:latin typeface="Bradley Hand" pitchFamily="2" charset="77"/>
              </a:rPr>
              <a:t>E.Fermi</a:t>
            </a:r>
            <a:r>
              <a:rPr lang="it-IT" sz="2400" dirty="0">
                <a:solidFill>
                  <a:srgbClr val="C00000"/>
                </a:solidFill>
                <a:latin typeface="Bradley Hand" pitchFamily="2" charset="77"/>
              </a:rPr>
              <a:t>, Pontedera)</a:t>
            </a:r>
            <a:br>
              <a:rPr lang="it-IT" sz="2800" dirty="0">
                <a:solidFill>
                  <a:srgbClr val="C00000"/>
                </a:solidFill>
                <a:latin typeface="Bradley Hand" pitchFamily="2" charset="77"/>
              </a:rPr>
            </a:br>
            <a:endParaRPr lang="it-IT" sz="28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5" name="Segnaposto contenuto 4" descr="Immagine che contiene testo, monitor, interni, schermo&#10;&#10;Descrizione generata automaticamente">
            <a:extLst>
              <a:ext uri="{FF2B5EF4-FFF2-40B4-BE49-F238E27FC236}">
                <a16:creationId xmlns:a16="http://schemas.microsoft.com/office/drawing/2014/main" id="{B7EAC848-22FA-C121-0E55-D3FE30508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062" y="258288"/>
            <a:ext cx="3551582" cy="6313925"/>
          </a:xfrm>
        </p:spPr>
      </p:pic>
    </p:spTree>
    <p:extLst>
      <p:ext uri="{BB962C8B-B14F-4D97-AF65-F5344CB8AC3E}">
        <p14:creationId xmlns:p14="http://schemas.microsoft.com/office/powerpoint/2010/main" val="86692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133C513-813F-2FA4-7E98-4E11B321E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LEZIONE DI EDUCAZIONE CIVICA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B35DEC-6753-661E-0E12-3CF3F81A6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86" y="3211963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solidFill>
                  <a:srgbClr val="C00000"/>
                </a:solidFill>
                <a:latin typeface="Bradley Hand" pitchFamily="2" charset="77"/>
              </a:rPr>
              <a:t>L’educazione</a:t>
            </a:r>
            <a:r>
              <a:rPr lang="en-US" sz="3600" dirty="0">
                <a:solidFill>
                  <a:srgbClr val="C00000"/>
                </a:solidFill>
                <a:latin typeface="Bradley Hand" pitchFamily="2" charset="77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Bradley Hand" pitchFamily="2" charset="77"/>
              </a:rPr>
              <a:t>civica</a:t>
            </a:r>
            <a:r>
              <a:rPr lang="en-US" sz="3600" dirty="0">
                <a:solidFill>
                  <a:srgbClr val="C00000"/>
                </a:solidFill>
                <a:latin typeface="Bradley Hand" pitchFamily="2" charset="77"/>
              </a:rPr>
              <a:t> serve </a:t>
            </a:r>
            <a:r>
              <a:rPr lang="en-US" sz="3600" dirty="0" err="1">
                <a:solidFill>
                  <a:srgbClr val="C00000"/>
                </a:solidFill>
                <a:latin typeface="Bradley Hand" pitchFamily="2" charset="77"/>
              </a:rPr>
              <a:t>anche</a:t>
            </a:r>
            <a:r>
              <a:rPr lang="en-US" sz="3600" dirty="0">
                <a:solidFill>
                  <a:srgbClr val="C00000"/>
                </a:solidFill>
                <a:latin typeface="Bradley Hand" pitchFamily="2" charset="77"/>
              </a:rPr>
              <a:t> per </a:t>
            </a:r>
            <a:r>
              <a:rPr lang="en-US" sz="3600" dirty="0" err="1">
                <a:solidFill>
                  <a:srgbClr val="C00000"/>
                </a:solidFill>
                <a:latin typeface="Bradley Hand" pitchFamily="2" charset="77"/>
              </a:rPr>
              <a:t>consolidare</a:t>
            </a:r>
            <a:r>
              <a:rPr lang="en-US" sz="3600" dirty="0">
                <a:solidFill>
                  <a:srgbClr val="C00000"/>
                </a:solidFill>
                <a:latin typeface="Bradley Hand" pitchFamily="2" charset="77"/>
              </a:rPr>
              <a:t> Il </a:t>
            </a:r>
            <a:r>
              <a:rPr lang="en-US" sz="3600" dirty="0" err="1">
                <a:solidFill>
                  <a:srgbClr val="C00000"/>
                </a:solidFill>
                <a:latin typeface="Bradley Hand" pitchFamily="2" charset="77"/>
              </a:rPr>
              <a:t>metodo</a:t>
            </a:r>
            <a:r>
              <a:rPr lang="en-US" sz="3600" dirty="0">
                <a:solidFill>
                  <a:srgbClr val="C00000"/>
                </a:solidFill>
                <a:latin typeface="Bradley Hand" pitchFamily="2" charset="77"/>
              </a:rPr>
              <a:t> di studio</a:t>
            </a:r>
          </a:p>
        </p:txBody>
      </p:sp>
      <p:pic>
        <p:nvPicPr>
          <p:cNvPr id="4" name="Segnaposto contenuto 3" descr="Immagine che contiene persona, interni, persone, gruppo&#10;&#10;Descrizione generata automaticamente">
            <a:extLst>
              <a:ext uri="{FF2B5EF4-FFF2-40B4-BE49-F238E27FC236}">
                <a16:creationId xmlns:a16="http://schemas.microsoft.com/office/drawing/2014/main" id="{59CE799D-2CB5-29BD-1719-9D97D639E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53" r="-1" b="104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4495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crush"/>
      </p:transition>
    </mc:Choice>
    <mc:Fallback xmlns="">
      <p:transition spd="slow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egnaposto contenuto 7" descr="Immagine che contiene interni, soffitto, parete, pavimento&#10;&#10;Descrizione generata automaticamente">
            <a:extLst>
              <a:ext uri="{FF2B5EF4-FFF2-40B4-BE49-F238E27FC236}">
                <a16:creationId xmlns:a16="http://schemas.microsoft.com/office/drawing/2014/main" id="{D2759340-1E78-9AD3-7E44-1A2D29278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" r="2039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7515C2A-6FB0-7425-90E6-5EE8D06086DC}"/>
              </a:ext>
            </a:extLst>
          </p:cNvPr>
          <p:cNvSpPr txBox="1"/>
          <p:nvPr/>
        </p:nvSpPr>
        <p:spPr>
          <a:xfrm>
            <a:off x="172278" y="2367169"/>
            <a:ext cx="4943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C00000"/>
                </a:solidFill>
                <a:latin typeface="Bradley Hand" pitchFamily="2" charset="77"/>
              </a:rPr>
              <a:t>VESPA ‘50</a:t>
            </a:r>
          </a:p>
          <a:p>
            <a:r>
              <a:rPr lang="it-IT" sz="4400" dirty="0">
                <a:solidFill>
                  <a:srgbClr val="C00000"/>
                </a:solidFill>
                <a:latin typeface="Bradley Hand" pitchFamily="2" charset="77"/>
              </a:rPr>
              <a:t>Classe di Italiano con </a:t>
            </a:r>
            <a:r>
              <a:rPr lang="it-IT" sz="4400" dirty="0" err="1">
                <a:solidFill>
                  <a:srgbClr val="C00000"/>
                </a:solidFill>
                <a:latin typeface="Bradley Hand" pitchFamily="2" charset="77"/>
              </a:rPr>
              <a:t>M.me</a:t>
            </a:r>
            <a:r>
              <a:rPr lang="it-IT" sz="4400" dirty="0">
                <a:solidFill>
                  <a:srgbClr val="C00000"/>
                </a:solidFill>
                <a:latin typeface="Bradley Hand" pitchFamily="2" charset="77"/>
              </a:rPr>
              <a:t> </a:t>
            </a:r>
            <a:r>
              <a:rPr lang="it-IT" sz="4400" dirty="0" err="1">
                <a:solidFill>
                  <a:srgbClr val="C00000"/>
                </a:solidFill>
                <a:latin typeface="Bradley Hand" pitchFamily="2" charset="77"/>
              </a:rPr>
              <a:t>Curtet</a:t>
            </a:r>
            <a:endParaRPr lang="it-IT" sz="4400" dirty="0">
              <a:solidFill>
                <a:srgbClr val="C00000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97992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FA886E-9CD6-DDB9-EF2E-4A6EF6A5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57" y="365125"/>
            <a:ext cx="11009243" cy="2007014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Conosciamo Bordeaux: </a:t>
            </a: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la sua storia, la sua cultura, </a:t>
            </a: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la sua filosofia</a:t>
            </a: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endParaRPr lang="it-IT" sz="3600" dirty="0"/>
          </a:p>
        </p:txBody>
      </p:sp>
      <p:pic>
        <p:nvPicPr>
          <p:cNvPr id="5" name="Segnaposto contenuto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CE2E8465-C295-8EF6-A2B5-3E38EDCCB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7257" y="2015609"/>
            <a:ext cx="6397486" cy="4716494"/>
          </a:xfr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33BB06-1189-D821-B5A2-751E9A774576}"/>
              </a:ext>
            </a:extLst>
          </p:cNvPr>
          <p:cNvSpPr txBox="1"/>
          <p:nvPr/>
        </p:nvSpPr>
        <p:spPr>
          <a:xfrm>
            <a:off x="344557" y="365125"/>
            <a:ext cx="310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00000"/>
                </a:solidFill>
                <a:latin typeface="Bradley Hand" pitchFamily="2" charset="77"/>
              </a:rPr>
              <a:t>12/10/2022</a:t>
            </a:r>
            <a:br>
              <a:rPr lang="it-IT" sz="20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2000" dirty="0">
                <a:solidFill>
                  <a:srgbClr val="C00000"/>
                </a:solidFill>
                <a:latin typeface="Bradley Hand" pitchFamily="2" charset="77"/>
              </a:rPr>
              <a:t>9:00/18:00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8684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:dissolve/>
      </p:transition>
    </mc:Choice>
    <mc:Fallback xmlns="">
      <p:transition spd="slow" advTm="300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CE542-C83A-D52B-9420-1BF250AC8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89" y="4887403"/>
            <a:ext cx="4720954" cy="208025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Quartiere ’ BO-BO ’</a:t>
            </a: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2400" dirty="0">
                <a:solidFill>
                  <a:srgbClr val="C00000"/>
                </a:solidFill>
                <a:latin typeface="Bradley Hand" pitchFamily="2" charset="77"/>
              </a:rPr>
              <a:t>Bourgeois-Bohémien</a:t>
            </a:r>
            <a:br>
              <a:rPr lang="it-IT" sz="2400" dirty="0">
                <a:solidFill>
                  <a:srgbClr val="C00000"/>
                </a:solidFill>
                <a:latin typeface="Bradley Hand" pitchFamily="2" charset="77"/>
              </a:rPr>
            </a:br>
            <a:br>
              <a:rPr lang="it-IT" sz="2400" dirty="0">
                <a:solidFill>
                  <a:srgbClr val="C00000"/>
                </a:solidFill>
                <a:latin typeface="Bradley Hand" pitchFamily="2" charset="77"/>
              </a:rPr>
            </a:br>
            <a:endParaRPr lang="it-IT" sz="24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288468A-EA0D-71D8-14B7-87AFC4718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09" b="12740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BE68DB-23CB-FBAC-0E9D-56F4523AB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0743" y="5008603"/>
            <a:ext cx="6728129" cy="13992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C00000"/>
                </a:solidFill>
                <a:latin typeface="Bradley Hand" pitchFamily="2" charset="77"/>
              </a:rPr>
              <a:t>Quartiere caratterizzato da uno stile di vita ecosostenibile</a:t>
            </a:r>
          </a:p>
        </p:txBody>
      </p:sp>
    </p:spTree>
    <p:extLst>
      <p:ext uri="{BB962C8B-B14F-4D97-AF65-F5344CB8AC3E}">
        <p14:creationId xmlns:p14="http://schemas.microsoft.com/office/powerpoint/2010/main" val="83877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6F1D98-0B5C-C9DC-C1A6-8CC58C046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C00000"/>
                </a:solidFill>
                <a:latin typeface="Bradley Hand" pitchFamily="2" charset="77"/>
              </a:rPr>
              <a:t>La </a:t>
            </a:r>
            <a:r>
              <a:rPr lang="it-IT" sz="4000" dirty="0" err="1">
                <a:solidFill>
                  <a:srgbClr val="C00000"/>
                </a:solidFill>
                <a:latin typeface="Bradley Hand" pitchFamily="2" charset="77"/>
              </a:rPr>
              <a:t>cité</a:t>
            </a:r>
            <a:r>
              <a:rPr lang="it-IT" sz="4000" dirty="0">
                <a:solidFill>
                  <a:srgbClr val="C00000"/>
                </a:solidFill>
                <a:latin typeface="Bradley Hand" pitchFamily="2" charset="77"/>
              </a:rPr>
              <a:t> </a:t>
            </a:r>
            <a:r>
              <a:rPr lang="it-IT" sz="4000" dirty="0" err="1">
                <a:solidFill>
                  <a:srgbClr val="C00000"/>
                </a:solidFill>
                <a:latin typeface="Bradley Hand" pitchFamily="2" charset="77"/>
              </a:rPr>
              <a:t>du</a:t>
            </a:r>
            <a:r>
              <a:rPr lang="it-IT" sz="4000" dirty="0">
                <a:solidFill>
                  <a:srgbClr val="C00000"/>
                </a:solidFill>
                <a:latin typeface="Bradley Hand" pitchFamily="2" charset="77"/>
              </a:rPr>
              <a:t> vin</a:t>
            </a:r>
          </a:p>
        </p:txBody>
      </p:sp>
      <p:pic>
        <p:nvPicPr>
          <p:cNvPr id="25602" name="Picture 2" descr="La Cité du Vin | Bordeaux">
            <a:extLst>
              <a:ext uri="{FF2B5EF4-FFF2-40B4-BE49-F238E27FC236}">
                <a16:creationId xmlns:a16="http://schemas.microsoft.com/office/drawing/2014/main" id="{A9444C5E-B689-1602-5F6E-3F70DF55A2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43" y="1828800"/>
            <a:ext cx="8579713" cy="44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6D74F7-D0F8-38E9-F58C-F176A50A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1468023"/>
            <a:ext cx="6453809" cy="2391327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13/10/2022</a:t>
            </a: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4000" dirty="0">
                <a:solidFill>
                  <a:srgbClr val="C00000"/>
                </a:solidFill>
                <a:latin typeface="Bradley Hand" pitchFamily="2" charset="77"/>
              </a:rPr>
              <a:t>Lezione partecipata con </a:t>
            </a:r>
            <a:br>
              <a:rPr lang="it-IT" sz="40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4000" dirty="0" err="1">
                <a:solidFill>
                  <a:srgbClr val="C00000"/>
                </a:solidFill>
                <a:latin typeface="Bradley Hand" pitchFamily="2" charset="77"/>
              </a:rPr>
              <a:t>M.me</a:t>
            </a:r>
            <a:r>
              <a:rPr lang="it-IT" sz="4000" dirty="0">
                <a:solidFill>
                  <a:srgbClr val="C00000"/>
                </a:solidFill>
                <a:latin typeface="Bradley Hand" pitchFamily="2" charset="77"/>
              </a:rPr>
              <a:t> </a:t>
            </a:r>
            <a:r>
              <a:rPr lang="it-IT" sz="4000" dirty="0" err="1">
                <a:solidFill>
                  <a:srgbClr val="C00000"/>
                </a:solidFill>
                <a:latin typeface="Bradley Hand" pitchFamily="2" charset="77"/>
              </a:rPr>
              <a:t>Curtet</a:t>
            </a:r>
            <a:endParaRPr lang="it-IT" sz="40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12" name="Segnaposto contenuto 11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3367750E-6055-C57F-50B0-80EC652B9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648374" y="1152542"/>
            <a:ext cx="6299339" cy="4724504"/>
          </a:xfrm>
        </p:spPr>
      </p:pic>
    </p:spTree>
    <p:extLst>
      <p:ext uri="{BB962C8B-B14F-4D97-AF65-F5344CB8AC3E}">
        <p14:creationId xmlns:p14="http://schemas.microsoft.com/office/powerpoint/2010/main" val="2606033659"/>
      </p:ext>
    </p:extLst>
  </p:cSld>
  <p:clrMapOvr>
    <a:masterClrMapping/>
  </p:clrMapOvr>
  <p:transition spd="med" advTm="3000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0A0BCD-BD15-6CB9-F07D-5EA873A27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Conversazione orale in inglese</a:t>
            </a:r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584E694-D3D7-8C14-AA00-02B78E0ED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0434" y="1838033"/>
            <a:ext cx="3491131" cy="4654842"/>
          </a:xfrm>
        </p:spPr>
      </p:pic>
    </p:spTree>
    <p:extLst>
      <p:ext uri="{BB962C8B-B14F-4D97-AF65-F5344CB8AC3E}">
        <p14:creationId xmlns:p14="http://schemas.microsoft.com/office/powerpoint/2010/main" val="2708667839"/>
      </p:ext>
    </p:extLst>
  </p:cSld>
  <p:clrMapOvr>
    <a:masterClrMapping/>
  </p:clrMapOvr>
  <p:transition spd="slow" advTm="3000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6B012B-666B-2E47-30DA-577EEDF75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400" dirty="0">
                <a:solidFill>
                  <a:srgbClr val="C00000"/>
                </a:solidFill>
                <a:latin typeface="Bradley Hand" pitchFamily="2" charset="77"/>
              </a:rPr>
              <a:t>Conversazione orale e…correzione</a:t>
            </a:r>
            <a:endParaRPr lang="it-IT" dirty="0"/>
          </a:p>
        </p:txBody>
      </p:sp>
      <p:pic>
        <p:nvPicPr>
          <p:cNvPr id="4" name="Segnaposto contenuto 5">
            <a:extLst>
              <a:ext uri="{FF2B5EF4-FFF2-40B4-BE49-F238E27FC236}">
                <a16:creationId xmlns:a16="http://schemas.microsoft.com/office/drawing/2014/main" id="{E5ED6DD2-B37B-22C6-BFB0-75556B2DD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6333" y="1690688"/>
            <a:ext cx="3659334" cy="487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84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AF6D92-47A7-7AAF-E221-17ACE8042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>
                <a:solidFill>
                  <a:srgbClr val="C00000"/>
                </a:solidFill>
                <a:latin typeface="Bradley Hand" pitchFamily="2" charset="77"/>
              </a:rPr>
              <a:t>Impariamo a fare le mappe concettuali</a:t>
            </a:r>
            <a:endParaRPr lang="it-IT" sz="36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77978DC-BFFD-8A50-3BA6-1C98E611A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79099"/>
      </p:ext>
    </p:extLst>
  </p:cSld>
  <p:clrMapOvr>
    <a:masterClrMapping/>
  </p:clrMapOvr>
  <p:transition spd="slow" advTm="3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56BC78-12ED-9E92-B7EC-BF6DED92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8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dirty="0">
                <a:solidFill>
                  <a:srgbClr val="C00000"/>
                </a:solidFill>
                <a:latin typeface="Bradley Hand" pitchFamily="2" charset="77"/>
              </a:rPr>
              <a:t>Banchi a ferro di cavallo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2D65B8B-6150-0595-E0AD-0D0CBE59F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6089" y="1624427"/>
            <a:ext cx="3579822" cy="477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81936"/>
      </p:ext>
    </p:extLst>
  </p:cSld>
  <p:clrMapOvr>
    <a:masterClrMapping/>
  </p:clrMapOvr>
  <p:transition spd="slow" advTm="3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423098-9EB2-DAEE-3EDE-DB5417B29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196160"/>
            <a:ext cx="10433878" cy="3739736"/>
          </a:xfrm>
        </p:spPr>
        <p:txBody>
          <a:bodyPr>
            <a:normAutofit/>
          </a:bodyPr>
          <a:lstStyle/>
          <a:p>
            <a:r>
              <a:rPr lang="it-IT" sz="6000" b="1" dirty="0">
                <a:solidFill>
                  <a:srgbClr val="C00000"/>
                </a:solidFill>
                <a:latin typeface="Bradley Hand" pitchFamily="2" charset="77"/>
              </a:rPr>
              <a:t>LYCÉE VÁCLAV-HAVEL</a:t>
            </a:r>
            <a:br>
              <a:rPr lang="it-IT" sz="6000" b="1" dirty="0">
                <a:solidFill>
                  <a:srgbClr val="C00000"/>
                </a:solidFill>
                <a:latin typeface="Bradley Hand" pitchFamily="2" charset="77"/>
              </a:rPr>
            </a:br>
            <a:br>
              <a:rPr lang="it-IT" sz="6000" b="1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4000" dirty="0" err="1">
                <a:solidFill>
                  <a:srgbClr val="C00000"/>
                </a:solidFill>
                <a:latin typeface="Bradley Hand" pitchFamily="2" charset="77"/>
              </a:rPr>
              <a:t>Bégles</a:t>
            </a:r>
            <a:br>
              <a:rPr lang="it-IT" sz="40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4000" dirty="0">
                <a:solidFill>
                  <a:srgbClr val="C00000"/>
                </a:solidFill>
                <a:latin typeface="Bradley Hand" pitchFamily="2" charset="77"/>
              </a:rPr>
              <a:t>10/10/2022</a:t>
            </a:r>
            <a:br>
              <a:rPr lang="it-IT" sz="40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4000" dirty="0">
                <a:solidFill>
                  <a:srgbClr val="C00000"/>
                </a:solidFill>
                <a:latin typeface="Bradley Hand" pitchFamily="2" charset="77"/>
              </a:rPr>
              <a:t>ore 8.30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F887775-E958-D003-3C02-10C88BD98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69788" y="1222513"/>
            <a:ext cx="6582142" cy="493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22999"/>
      </p:ext>
    </p:extLst>
  </p:cSld>
  <p:clrMapOvr>
    <a:masterClrMapping/>
  </p:clrMapOvr>
  <p:transition spd="slow" advTm="3000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DDD2B7B-313E-A92D-849F-9693F6AD2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115" y="4771290"/>
            <a:ext cx="3418990" cy="1412119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Prof.ssa Ruggiero </a:t>
            </a:r>
          </a:p>
        </p:txBody>
      </p:sp>
      <p:pic>
        <p:nvPicPr>
          <p:cNvPr id="4" name="Immagine 3" descr="Immagine che contiene interni, pavimento, parete, elettrodomestico&#10;&#10;Descrizione generata automaticamente">
            <a:extLst>
              <a:ext uri="{FF2B5EF4-FFF2-40B4-BE49-F238E27FC236}">
                <a16:creationId xmlns:a16="http://schemas.microsoft.com/office/drawing/2014/main" id="{6D361867-D314-3DE4-864B-0BCE22E24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345" b="51381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E0BC19-A82F-A1CB-7C6B-6E5B8A6F8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804776"/>
            <a:ext cx="6897626" cy="139922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4400" dirty="0">
                <a:solidFill>
                  <a:srgbClr val="C00000"/>
                </a:solidFill>
                <a:latin typeface="Bradley Hand" pitchFamily="2" charset="77"/>
              </a:rPr>
              <a:t>Il Grand Tour</a:t>
            </a:r>
          </a:p>
        </p:txBody>
      </p:sp>
    </p:spTree>
    <p:extLst>
      <p:ext uri="{BB962C8B-B14F-4D97-AF65-F5344CB8AC3E}">
        <p14:creationId xmlns:p14="http://schemas.microsoft.com/office/powerpoint/2010/main" val="9553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EA709F2F-5004-A810-E2D4-FF20FBF52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232" r="-1" b="1790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A0359D1-E71C-B14E-CA76-AB97A0CD29D4}"/>
              </a:ext>
            </a:extLst>
          </p:cNvPr>
          <p:cNvSpPr txBox="1"/>
          <p:nvPr/>
        </p:nvSpPr>
        <p:spPr>
          <a:xfrm>
            <a:off x="0" y="5288330"/>
            <a:ext cx="2196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C00000"/>
                </a:solidFill>
                <a:effectLst/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Tandem con </a:t>
            </a:r>
            <a:r>
              <a:rPr lang="it-IT" sz="3200" dirty="0" err="1">
                <a:solidFill>
                  <a:srgbClr val="C00000"/>
                </a:solidFill>
                <a:effectLst/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M.me</a:t>
            </a:r>
            <a:r>
              <a:rPr lang="it-IT" sz="3200" dirty="0">
                <a:solidFill>
                  <a:srgbClr val="C00000"/>
                </a:solidFill>
                <a:effectLst/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C00000"/>
                </a:solidFill>
                <a:effectLst/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Curtet</a:t>
            </a:r>
            <a:endParaRPr lang="it-IT" sz="3200" dirty="0">
              <a:effectLst/>
              <a:latin typeface="Bradley Hand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32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D6B8E6-CA62-C992-8402-BF507D124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Tutte e 5 in giro per Bordeaux con la nostra tutor </a:t>
            </a: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3600" dirty="0" err="1">
                <a:solidFill>
                  <a:srgbClr val="C00000"/>
                </a:solidFill>
                <a:latin typeface="Bradley Hand" pitchFamily="2" charset="77"/>
              </a:rPr>
              <a:t>M.me</a:t>
            </a:r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 Anna </a:t>
            </a:r>
            <a:r>
              <a:rPr lang="it-IT" sz="3600" dirty="0" err="1">
                <a:solidFill>
                  <a:srgbClr val="C00000"/>
                </a:solidFill>
                <a:latin typeface="Bradley Hand" pitchFamily="2" charset="77"/>
              </a:rPr>
              <a:t>Curtet</a:t>
            </a:r>
            <a:endParaRPr lang="it-IT" sz="36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4" name="Segnaposto contenuto 8" descr="Immagine che contiene persona, terra, esterni, posando&#10;&#10;Descrizione generata automaticamente">
            <a:extLst>
              <a:ext uri="{FF2B5EF4-FFF2-40B4-BE49-F238E27FC236}">
                <a16:creationId xmlns:a16="http://schemas.microsoft.com/office/drawing/2014/main" id="{783114B9-B626-4692-2142-1E10D2A55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41083" y="1690688"/>
            <a:ext cx="6709833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331828"/>
      </p:ext>
    </p:extLst>
  </p:cSld>
  <p:clrMapOvr>
    <a:masterClrMapping/>
  </p:clrMapOvr>
  <p:transition spd="slow" advTm="3000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3C3928-E853-0114-A86C-899B77492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Educazione civica: Dilemmi</a:t>
            </a: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endParaRPr lang="it-IT" sz="36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C697D87-AFD7-3FA1-D06A-54719EC97C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Segnaposto contenuto 6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A5A7201E-F219-9F52-3C93-240C77140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489553" y="1590480"/>
            <a:ext cx="2641134" cy="469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98C54E-BAEC-CF7D-1565-E893AB37AA9C}"/>
              </a:ext>
            </a:extLst>
          </p:cNvPr>
          <p:cNvSpPr txBox="1"/>
          <p:nvPr/>
        </p:nvSpPr>
        <p:spPr>
          <a:xfrm>
            <a:off x="4956813" y="1522108"/>
            <a:ext cx="639698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0" i="0" dirty="0">
                <a:solidFill>
                  <a:srgbClr val="C00000"/>
                </a:solidFill>
                <a:effectLst/>
                <a:latin typeface="Bradley Hand" pitchFamily="2" charset="77"/>
              </a:rPr>
              <a:t>Il famoso dilemma del premio Nobel in economia Amartya Sen:</a:t>
            </a:r>
          </a:p>
          <a:p>
            <a:endParaRPr lang="it-IT" sz="2800" dirty="0">
              <a:solidFill>
                <a:srgbClr val="C00000"/>
              </a:solidFill>
              <a:latin typeface="Bradley Hand" pitchFamily="2" charset="77"/>
            </a:endParaRPr>
          </a:p>
          <a:p>
            <a:r>
              <a:rPr lang="it-IT" sz="2800" b="0" i="0" dirty="0">
                <a:solidFill>
                  <a:srgbClr val="C00000"/>
                </a:solidFill>
                <a:effectLst/>
                <a:latin typeface="Bradley Hand" pitchFamily="2" charset="77"/>
              </a:rPr>
              <a:t> A chi assegnare un flauto fra i tre bambini Anne, Bob e Carla? </a:t>
            </a:r>
          </a:p>
          <a:p>
            <a:r>
              <a:rPr lang="it-IT" sz="2800" b="0" i="0" dirty="0">
                <a:solidFill>
                  <a:srgbClr val="C00000"/>
                </a:solidFill>
                <a:effectLst/>
                <a:latin typeface="Bradley Hand" pitchFamily="2" charset="77"/>
              </a:rPr>
              <a:t>Ad Anne, utilitaristicamente, che lo suonerebbe meglio? </a:t>
            </a:r>
          </a:p>
          <a:p>
            <a:r>
              <a:rPr lang="it-IT" sz="2800" b="0" i="0" dirty="0">
                <a:solidFill>
                  <a:srgbClr val="C00000"/>
                </a:solidFill>
                <a:effectLst/>
                <a:latin typeface="Bradley Hand" pitchFamily="2" charset="77"/>
              </a:rPr>
              <a:t>A Bob poiché non ha altri strumenti, secondo un principio egualitario? Oppure, </a:t>
            </a:r>
            <a:r>
              <a:rPr lang="it-IT" sz="2800" b="0" i="0" dirty="0" err="1">
                <a:solidFill>
                  <a:srgbClr val="C00000"/>
                </a:solidFill>
                <a:effectLst/>
                <a:latin typeface="Bradley Hand" pitchFamily="2" charset="77"/>
              </a:rPr>
              <a:t>liberasticamente</a:t>
            </a:r>
            <a:r>
              <a:rPr lang="it-IT" sz="2800" b="0" i="0" dirty="0">
                <a:solidFill>
                  <a:srgbClr val="C00000"/>
                </a:solidFill>
                <a:effectLst/>
                <a:latin typeface="Bradley Hand" pitchFamily="2" charset="77"/>
              </a:rPr>
              <a:t>, a Carla che si è impegnata più degli altri a costruirlo?</a:t>
            </a:r>
            <a:endParaRPr lang="it-IT" sz="28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D149FE1-FE87-CA08-DA13-6A5C1D57A261}"/>
              </a:ext>
            </a:extLst>
          </p:cNvPr>
          <p:cNvSpPr txBox="1"/>
          <p:nvPr/>
        </p:nvSpPr>
        <p:spPr>
          <a:xfrm>
            <a:off x="397566" y="365125"/>
            <a:ext cx="2641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  <a:latin typeface="Bradley Hand" pitchFamily="2" charset="77"/>
              </a:rPr>
              <a:t>14/10/2022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565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4F0C3A-25A9-ED19-052A-3DF533A1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60" y="365125"/>
            <a:ext cx="11962356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Geopolitica: dall’articolo allo schema, all’ esposizione orale</a:t>
            </a:r>
          </a:p>
        </p:txBody>
      </p:sp>
      <p:pic>
        <p:nvPicPr>
          <p:cNvPr id="5" name="Segnaposto contenuto 4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A79CE6EF-AA16-A99C-CEC4-381BD16DB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493" y="1690686"/>
            <a:ext cx="2447627" cy="4351338"/>
          </a:xfrm>
        </p:spPr>
      </p:pic>
      <p:pic>
        <p:nvPicPr>
          <p:cNvPr id="8" name="Immagine 7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C101B919-41EA-B634-3F7C-40D5ECC58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153" y="1690686"/>
            <a:ext cx="2342367" cy="4351337"/>
          </a:xfrm>
          <a:prstGeom prst="rect">
            <a:avLst/>
          </a:prstGeom>
        </p:spPr>
      </p:pic>
      <p:pic>
        <p:nvPicPr>
          <p:cNvPr id="10" name="Immagine 9" descr="Immagine che contiene persona, interni&#10;&#10;Descrizione generata automaticamente">
            <a:extLst>
              <a:ext uri="{FF2B5EF4-FFF2-40B4-BE49-F238E27FC236}">
                <a16:creationId xmlns:a16="http://schemas.microsoft.com/office/drawing/2014/main" id="{56305B5B-1601-C4AC-0426-BE834361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553" y="1690688"/>
            <a:ext cx="2467869" cy="438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9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401337-C2B3-8BB5-47A9-99F95930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146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15/10/2022                          Torniamo a casa</a:t>
            </a: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endParaRPr lang="it-IT" sz="36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9" name="Segnaposto contenuto 7" descr="Immagine che contiene montagna, cielo, esterni, natura&#10;&#10;Descrizione generata automaticamente">
            <a:extLst>
              <a:ext uri="{FF2B5EF4-FFF2-40B4-BE49-F238E27FC236}">
                <a16:creationId xmlns:a16="http://schemas.microsoft.com/office/drawing/2014/main" id="{EDE30403-082E-55D8-F438-683DF39A1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374550" y="1258095"/>
            <a:ext cx="6823535" cy="511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6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EAE167-F031-A5A3-41F6-157978F8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ERASMUS PERCHE’?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8DEC60-A3E4-BCB8-5515-09A89AF1E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>
                <a:solidFill>
                  <a:srgbClr val="C00000"/>
                </a:solidFill>
                <a:latin typeface="Bradley Hand" pitchFamily="2" charset="77"/>
              </a:rPr>
              <a:t>Le esperienze Erasmus offrono:</a:t>
            </a:r>
          </a:p>
          <a:p>
            <a:r>
              <a:rPr lang="it-IT" sz="3200" dirty="0">
                <a:solidFill>
                  <a:srgbClr val="C00000"/>
                </a:solidFill>
                <a:latin typeface="Bradley Hand" pitchFamily="2" charset="77"/>
              </a:rPr>
              <a:t> occasioni di confronto con realtà europee;</a:t>
            </a:r>
          </a:p>
          <a:p>
            <a:r>
              <a:rPr lang="it-IT" sz="3200" dirty="0">
                <a:solidFill>
                  <a:srgbClr val="C00000"/>
                </a:solidFill>
                <a:latin typeface="Bradley Hand" pitchFamily="2" charset="77"/>
              </a:rPr>
              <a:t>occasioni di crescita personale, professionale, culturale, linguistica;</a:t>
            </a:r>
          </a:p>
          <a:p>
            <a:r>
              <a:rPr lang="it-IT" sz="3200" dirty="0">
                <a:solidFill>
                  <a:srgbClr val="C00000"/>
                </a:solidFill>
                <a:latin typeface="Bradley Hand" pitchFamily="2" charset="77"/>
              </a:rPr>
              <a:t>Occasioni di condivisione di idee e best </a:t>
            </a:r>
            <a:r>
              <a:rPr lang="it-IT" sz="3200" dirty="0" err="1">
                <a:solidFill>
                  <a:srgbClr val="C00000"/>
                </a:solidFill>
                <a:latin typeface="Bradley Hand" pitchFamily="2" charset="77"/>
              </a:rPr>
              <a:t>practices</a:t>
            </a:r>
            <a:r>
              <a:rPr lang="it-IT" sz="3200" dirty="0">
                <a:solidFill>
                  <a:srgbClr val="C00000"/>
                </a:solidFill>
                <a:latin typeface="Bradley Hand" pitchFamily="2" charset="77"/>
              </a:rPr>
              <a:t>;</a:t>
            </a:r>
          </a:p>
          <a:p>
            <a:r>
              <a:rPr lang="it-IT" sz="3200" dirty="0">
                <a:solidFill>
                  <a:srgbClr val="C00000"/>
                </a:solidFill>
                <a:latin typeface="Bradley Hand" pitchFamily="2" charset="77"/>
              </a:rPr>
              <a:t>Occasioni che favoriscono la costruzione di contatti e reti di contatti con cui stabilire collaborazioni.</a:t>
            </a:r>
          </a:p>
        </p:txBody>
      </p:sp>
    </p:spTree>
    <p:extLst>
      <p:ext uri="{BB962C8B-B14F-4D97-AF65-F5344CB8AC3E}">
        <p14:creationId xmlns:p14="http://schemas.microsoft.com/office/powerpoint/2010/main" val="11672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99A38D-735D-410B-7486-13A3E2B17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626" y="685938"/>
            <a:ext cx="10585174" cy="5867262"/>
          </a:xfrm>
        </p:spPr>
        <p:txBody>
          <a:bodyPr>
            <a:normAutofit fontScale="92500" lnSpcReduction="10000"/>
          </a:bodyPr>
          <a:lstStyle/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r>
              <a:rPr lang="it-IT" b="0" i="0" u="none" strike="noStrike" dirty="0">
                <a:solidFill>
                  <a:srgbClr val="A53010"/>
                </a:solidFill>
                <a:effectLst/>
                <a:latin typeface="Bradley Hand" pitchFamily="2" charset="77"/>
              </a:rPr>
              <a:t>QUALCHE RIFLESSIONE SUL SISTEMA SCOLASTICO FRANCESE:</a:t>
            </a: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it-IT" b="0" i="0" u="none" strike="noStrike" dirty="0">
              <a:solidFill>
                <a:srgbClr val="000000"/>
              </a:solidFill>
              <a:effectLst/>
              <a:latin typeface="Bradley Hand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  <a:t>Le scuole pubbliche sono davvero gratuite. I ragazzi devono comprare solo quaderni e penne. I testi scolastici e le escursioni sono a carico della scuola</a:t>
            </a: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it-IT" b="0" i="0" u="none" strike="noStrike" dirty="0">
              <a:solidFill>
                <a:srgbClr val="000000"/>
              </a:solidFill>
              <a:effectLst/>
              <a:latin typeface="Bradley Hand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  <a:t>Carriera docenti per anzianità e merito: valutazione continua docenti ogni 4 anni da parte di ispettori e dirigenti ( la valutazione avviene in classe durante le lezioni)</a:t>
            </a: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it-IT" b="0" i="0" u="none" strike="noStrike" dirty="0">
              <a:solidFill>
                <a:srgbClr val="000000"/>
              </a:solidFill>
              <a:effectLst/>
              <a:latin typeface="Bradley Hand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  <a:t>Nessun carico burocratico in capo ai docenti</a:t>
            </a:r>
          </a:p>
          <a:p>
            <a:pPr marL="0" indent="0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it-IT" b="0" i="0" u="none" strike="noStrike" dirty="0">
              <a:solidFill>
                <a:srgbClr val="000000"/>
              </a:solidFill>
              <a:effectLst/>
              <a:latin typeface="Bradley Hand" pitchFamily="2" charset="77"/>
            </a:endParaRPr>
          </a:p>
          <a:p>
            <a:pPr algn="just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Bradley Hand" pitchFamily="2" charset="77"/>
              </a:rPr>
              <a:t>No culpa in vigilando</a:t>
            </a:r>
          </a:p>
          <a:p>
            <a:pPr algn="just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3F3F3F"/>
                </a:solidFill>
                <a:effectLst/>
                <a:latin typeface="Bradley Hand" pitchFamily="2" charset="77"/>
              </a:rPr>
              <a:t>Particolare predilezione per l' utilizzo della </a:t>
            </a:r>
            <a:r>
              <a:rPr lang="it-IT" b="0" i="0" u="none" strike="noStrike" dirty="0">
                <a:effectLst/>
                <a:latin typeface="Bradley Hand" pitchFamily="2" charset="77"/>
              </a:rPr>
              <a:t>lezione frontale </a:t>
            </a:r>
            <a:r>
              <a:rPr lang="it-IT" b="0" i="0" u="none" strike="noStrike" dirty="0">
                <a:solidFill>
                  <a:srgbClr val="3F3F3F"/>
                </a:solidFill>
                <a:effectLst/>
                <a:latin typeface="Bradley Hand" pitchFamily="2" charset="77"/>
              </a:rPr>
              <a:t>. </a:t>
            </a:r>
            <a:endParaRPr lang="it-IT" b="0" i="0" u="none" strike="noStrike" dirty="0">
              <a:solidFill>
                <a:srgbClr val="A53010"/>
              </a:solidFill>
              <a:effectLst/>
              <a:latin typeface="Bradley Hand" pitchFamily="2" charset="77"/>
            </a:endParaRPr>
          </a:p>
          <a:p>
            <a:pPr fontAlgn="base"/>
            <a:r>
              <a:rPr lang="it-IT" b="0" i="0" u="none" strike="noStrike" dirty="0">
                <a:effectLst/>
                <a:latin typeface="Bradley Hand" pitchFamily="2" charset="77"/>
              </a:rPr>
              <a:t>Scarsa attenzione ai BES</a:t>
            </a:r>
            <a:r>
              <a:rPr lang="it-IT" b="0" i="0" u="none" strike="noStrike" dirty="0">
                <a:solidFill>
                  <a:srgbClr val="3F3F3F"/>
                </a:solidFill>
                <a:effectLst/>
                <a:latin typeface="Bradley Hand" pitchFamily="2" charset="77"/>
              </a:rPr>
              <a:t>: strategie didattiche erga omnes, assenza di pratiche educative finalizzate alla cultura dell'inclusione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b="0" i="0" u="none" strike="noStrike" dirty="0">
              <a:solidFill>
                <a:srgbClr val="000000"/>
              </a:solidFill>
              <a:effectLst/>
              <a:latin typeface="Bradley Hand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dirty="0">
              <a:solidFill>
                <a:srgbClr val="000000"/>
              </a:solidFill>
              <a:latin typeface="Bradley Hand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b="0" i="0" u="none" strike="noStrike" dirty="0">
              <a:solidFill>
                <a:srgbClr val="000000"/>
              </a:solidFill>
              <a:effectLst/>
              <a:latin typeface="Bradley Hand" pitchFamily="2" charset="77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89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7F24C9-106F-912D-0906-2A5C5EDD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it-IT" sz="3100" b="0" i="0" u="none" strike="noStrike" dirty="0">
                <a:solidFill>
                  <a:srgbClr val="FF0000"/>
                </a:solidFill>
                <a:effectLst/>
                <a:latin typeface="Bradley Hand" pitchFamily="2" charset="77"/>
              </a:rPr>
            </a:br>
            <a:br>
              <a:rPr lang="it-IT" sz="3100" b="0" i="0" u="none" strike="noStrike" dirty="0">
                <a:solidFill>
                  <a:srgbClr val="FF0000"/>
                </a:solidFill>
                <a:effectLst/>
                <a:latin typeface="Bradley Hand" pitchFamily="2" charset="77"/>
              </a:rPr>
            </a:br>
            <a:br>
              <a:rPr lang="it-IT" sz="3100" b="0" i="0" u="none" strike="noStrike" dirty="0">
                <a:solidFill>
                  <a:srgbClr val="FF0000"/>
                </a:solidFill>
                <a:effectLst/>
                <a:latin typeface="Bradley Hand" pitchFamily="2" charset="77"/>
              </a:rPr>
            </a:br>
            <a:r>
              <a:rPr lang="it-IT" sz="3100" b="0" i="0" u="none" strike="noStrike" dirty="0">
                <a:solidFill>
                  <a:srgbClr val="FF0000"/>
                </a:solidFill>
                <a:effectLst/>
                <a:latin typeface="Bradley Hand" pitchFamily="2" charset="77"/>
              </a:rPr>
              <a:t>QUALCHE RIFLESSIONE SUL LYCÉE VACLAV-HÁVEL</a:t>
            </a:r>
            <a:br>
              <a:rPr lang="it-IT" b="0" dirty="0">
                <a:effectLst/>
              </a:rPr>
            </a:b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E2022B-59DB-9EF3-8B0B-381B52001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2000"/>
            <a:ext cx="10515600" cy="4687888"/>
          </a:xfrm>
        </p:spPr>
        <p:txBody>
          <a:bodyPr>
            <a:normAutofit/>
          </a:bodyPr>
          <a:lstStyle/>
          <a:p>
            <a:pPr marL="0" indent="0" algn="just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it-IT" b="0" i="0" u="none" strike="noStrike" dirty="0">
              <a:effectLst/>
              <a:latin typeface="Bradley Hand" pitchFamily="2" charset="77"/>
            </a:endParaRPr>
          </a:p>
          <a:p>
            <a:pPr algn="just" fontAlgn="base">
              <a:spcBef>
                <a:spcPts val="0"/>
              </a:spcBef>
            </a:pPr>
            <a:r>
              <a:rPr lang="it-IT" b="0" i="0" u="none" strike="noStrike" dirty="0">
                <a:solidFill>
                  <a:srgbClr val="3F3F3F"/>
                </a:solidFill>
                <a:effectLst/>
                <a:latin typeface="Bradley Hand" pitchFamily="2" charset="77"/>
              </a:rPr>
              <a:t>L'implementazione di politiche energetiche consente di migliorare la qualità della vita e contribuisce a diffondere “dal basso” una cultura etico-ambientale.</a:t>
            </a:r>
          </a:p>
          <a:p>
            <a:pPr marL="0" indent="0" algn="just" rtl="0" fontAlgn="base">
              <a:spcBef>
                <a:spcPts val="0"/>
              </a:spcBef>
              <a:spcAft>
                <a:spcPts val="0"/>
              </a:spcAft>
              <a:buNone/>
            </a:pPr>
            <a:endParaRPr lang="it-IT" b="0" i="0" u="none" strike="noStrike" dirty="0">
              <a:solidFill>
                <a:srgbClr val="A53010"/>
              </a:solidFill>
              <a:effectLst/>
              <a:latin typeface="Bradley Hand" pitchFamily="2" charset="77"/>
            </a:endParaRPr>
          </a:p>
          <a:p>
            <a:pPr algn="just" fontAlgn="base"/>
            <a:r>
              <a:rPr lang="it-IT" b="0" i="0" u="none" strike="noStrike" dirty="0">
                <a:solidFill>
                  <a:srgbClr val="3F3F3F"/>
                </a:solidFill>
                <a:effectLst/>
                <a:latin typeface="Bradley Hand" pitchFamily="2" charset="77"/>
              </a:rPr>
              <a:t>L'importanza dell'organizzazione degli ambienti e della dimensione degli spazi, anche aperti, è fondamentale per realizzare contesti alternativi di apprendimento, per stimolare l'approccio didattico dei discenti e per migliorare la soddisfazione lavorativa dei docenti. </a:t>
            </a:r>
            <a:endParaRPr lang="it-IT" b="0" i="0" u="none" strike="noStrike" dirty="0">
              <a:solidFill>
                <a:srgbClr val="A53010"/>
              </a:solidFill>
              <a:effectLst/>
              <a:latin typeface="Bradley Hand" pitchFamily="2" charset="77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09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BEBEC3-5F6D-D03E-640D-C7A63B90F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30" y="238538"/>
            <a:ext cx="11090504" cy="649356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it-IT" sz="4000" dirty="0">
              <a:solidFill>
                <a:srgbClr val="C00000"/>
              </a:solidFill>
              <a:latin typeface="Bradley Hand" pitchFamily="2" charset="77"/>
            </a:endParaRPr>
          </a:p>
          <a:p>
            <a:pPr marL="0" indent="0">
              <a:buNone/>
            </a:pPr>
            <a:endParaRPr lang="it-IT" sz="4000" dirty="0">
              <a:solidFill>
                <a:srgbClr val="C00000"/>
              </a:solidFill>
              <a:latin typeface="Bradley Hand" pitchFamily="2" charset="77"/>
            </a:endParaRPr>
          </a:p>
          <a:p>
            <a:pPr marL="0" indent="0" algn="ctr">
              <a:buNone/>
            </a:pPr>
            <a:r>
              <a:rPr lang="it-IT" sz="4600" dirty="0">
                <a:solidFill>
                  <a:srgbClr val="C00000"/>
                </a:solidFill>
                <a:latin typeface="Bradley Hand" pitchFamily="2" charset="77"/>
              </a:rPr>
              <a:t>Grazie a :</a:t>
            </a:r>
          </a:p>
          <a:p>
            <a:pPr marL="0" indent="0" algn="ctr">
              <a:buNone/>
            </a:pPr>
            <a:endParaRPr lang="it-IT" sz="4000" dirty="0">
              <a:solidFill>
                <a:srgbClr val="C00000"/>
              </a:solidFill>
              <a:latin typeface="Bradley Hand" pitchFamily="2" charset="77"/>
            </a:endParaRPr>
          </a:p>
          <a:p>
            <a:pPr marL="0" indent="0" algn="ctr">
              <a:buNone/>
            </a:pPr>
            <a:endParaRPr lang="it-IT" sz="4000" dirty="0">
              <a:solidFill>
                <a:srgbClr val="C00000"/>
              </a:solidFill>
              <a:latin typeface="Bradley Hand" pitchFamily="2" charset="77"/>
            </a:endParaRPr>
          </a:p>
          <a:p>
            <a:pPr>
              <a:lnSpc>
                <a:spcPct val="120000"/>
              </a:lnSpc>
            </a:pPr>
            <a:r>
              <a:rPr lang="it-IT" sz="5100" dirty="0">
                <a:solidFill>
                  <a:srgbClr val="C00000"/>
                </a:solidFill>
                <a:latin typeface="Bradley Hand" pitchFamily="2" charset="77"/>
              </a:rPr>
              <a:t>Al nostro liceo</a:t>
            </a:r>
          </a:p>
          <a:p>
            <a:pPr>
              <a:lnSpc>
                <a:spcPct val="120000"/>
              </a:lnSpc>
            </a:pPr>
            <a:r>
              <a:rPr lang="it-IT" sz="5100" dirty="0">
                <a:solidFill>
                  <a:srgbClr val="C00000"/>
                </a:solidFill>
                <a:latin typeface="Bradley Hand" pitchFamily="2" charset="77"/>
              </a:rPr>
              <a:t>A tutto il personale del </a:t>
            </a:r>
            <a:r>
              <a:rPr lang="it-IT" sz="5100" dirty="0" err="1">
                <a:solidFill>
                  <a:srgbClr val="C00000"/>
                </a:solidFill>
                <a:latin typeface="Bradley Hand" pitchFamily="2" charset="77"/>
              </a:rPr>
              <a:t>Lycée</a:t>
            </a:r>
            <a:r>
              <a:rPr lang="it-IT" sz="5100" dirty="0">
                <a:solidFill>
                  <a:srgbClr val="C00000"/>
                </a:solidFill>
                <a:latin typeface="Bradley Hand" pitchFamily="2" charset="77"/>
              </a:rPr>
              <a:t> Vaclav-</a:t>
            </a:r>
            <a:r>
              <a:rPr lang="it-IT" sz="5100" dirty="0" err="1">
                <a:solidFill>
                  <a:srgbClr val="C00000"/>
                </a:solidFill>
                <a:latin typeface="Bradley Hand" pitchFamily="2" charset="77"/>
              </a:rPr>
              <a:t>Hável</a:t>
            </a:r>
            <a:r>
              <a:rPr lang="it-IT" sz="5100" dirty="0">
                <a:solidFill>
                  <a:srgbClr val="C00000"/>
                </a:solidFill>
                <a:latin typeface="Bradley Hand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5100" dirty="0">
                <a:solidFill>
                  <a:srgbClr val="C00000"/>
                </a:solidFill>
                <a:latin typeface="Bradley Hand" pitchFamily="2" charset="77"/>
              </a:rPr>
              <a:t>Alla nostra fantastica tutor </a:t>
            </a:r>
            <a:r>
              <a:rPr lang="it-IT" sz="5100" dirty="0" err="1">
                <a:solidFill>
                  <a:srgbClr val="C00000"/>
                </a:solidFill>
                <a:latin typeface="Bradley Hand" pitchFamily="2" charset="77"/>
              </a:rPr>
              <a:t>M.me</a:t>
            </a:r>
            <a:r>
              <a:rPr lang="it-IT" sz="5100" dirty="0">
                <a:solidFill>
                  <a:srgbClr val="C00000"/>
                </a:solidFill>
                <a:latin typeface="Bradley Hand" pitchFamily="2" charset="77"/>
              </a:rPr>
              <a:t> Anna </a:t>
            </a:r>
            <a:r>
              <a:rPr lang="it-IT" sz="5100" dirty="0" err="1">
                <a:solidFill>
                  <a:srgbClr val="C00000"/>
                </a:solidFill>
                <a:latin typeface="Bradley Hand" pitchFamily="2" charset="77"/>
              </a:rPr>
              <a:t>Curtet</a:t>
            </a:r>
            <a:r>
              <a:rPr lang="it-IT" sz="5100" dirty="0">
                <a:solidFill>
                  <a:srgbClr val="C00000"/>
                </a:solidFill>
                <a:latin typeface="Bradley Hand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5100" dirty="0">
                <a:solidFill>
                  <a:srgbClr val="C00000"/>
                </a:solidFill>
                <a:latin typeface="Bradley Hand" pitchFamily="2" charset="77"/>
              </a:rPr>
              <a:t>Alle mie compagne di viaggio;</a:t>
            </a:r>
          </a:p>
          <a:p>
            <a:pPr>
              <a:lnSpc>
                <a:spcPct val="120000"/>
              </a:lnSpc>
            </a:pPr>
            <a:r>
              <a:rPr lang="it-IT" sz="5100" dirty="0">
                <a:solidFill>
                  <a:srgbClr val="C00000"/>
                </a:solidFill>
                <a:latin typeface="Bradley Hand" pitchFamily="2" charset="77"/>
              </a:rPr>
              <a:t>Al Consorzio Erasmus (PROGETTO ERASMUS+ 2021-1-IT02-KA121-SCH-000009149) e in particolar modo l’USR Toscana nelle persone di Daniela Cecchi e Antonietta Marini;</a:t>
            </a:r>
          </a:p>
          <a:p>
            <a:pPr>
              <a:lnSpc>
                <a:spcPct val="120000"/>
              </a:lnSpc>
            </a:pPr>
            <a:r>
              <a:rPr lang="it-IT" sz="5100" dirty="0">
                <a:solidFill>
                  <a:srgbClr val="C00000"/>
                </a:solidFill>
                <a:latin typeface="Bradley Hand" pitchFamily="2" charset="77"/>
              </a:rPr>
              <a:t>La scuola cassiera </a:t>
            </a:r>
            <a:r>
              <a:rPr lang="it-IT" sz="5100" b="0" i="0" dirty="0">
                <a:solidFill>
                  <a:srgbClr val="C00000"/>
                </a:solidFill>
                <a:effectLst/>
                <a:latin typeface="Bradley Hand" pitchFamily="2" charset="77"/>
              </a:rPr>
              <a:t>I.S. Leonardo da Vinci.</a:t>
            </a:r>
            <a:endParaRPr lang="it-IT" sz="5100" dirty="0">
              <a:solidFill>
                <a:srgbClr val="C00000"/>
              </a:solidFill>
              <a:latin typeface="Bradley Hand" pitchFamily="2" charset="77"/>
            </a:endParaRPr>
          </a:p>
          <a:p>
            <a:pPr marL="0" indent="0">
              <a:lnSpc>
                <a:spcPct val="120000"/>
              </a:lnSpc>
              <a:buNone/>
            </a:pPr>
            <a:endParaRPr lang="it-IT" sz="5100" dirty="0">
              <a:solidFill>
                <a:srgbClr val="C00000"/>
              </a:solidFill>
              <a:latin typeface="Bradley Hand" pitchFamily="2" charset="77"/>
            </a:endParaRPr>
          </a:p>
          <a:p>
            <a:pPr marL="0" indent="0">
              <a:buNone/>
            </a:pPr>
            <a:endParaRPr lang="it-IT" sz="4100" dirty="0">
              <a:solidFill>
                <a:srgbClr val="C00000"/>
              </a:solidFill>
              <a:latin typeface="Bradley Hand" pitchFamily="2" charset="77"/>
            </a:endParaRPr>
          </a:p>
          <a:p>
            <a:pPr marL="0" indent="0">
              <a:buNone/>
            </a:pPr>
            <a:endParaRPr lang="it-IT" sz="4100" dirty="0">
              <a:solidFill>
                <a:srgbClr val="C00000"/>
              </a:solidFill>
              <a:latin typeface="Bradley Hand" pitchFamily="2" charset="77"/>
            </a:endParaRPr>
          </a:p>
          <a:p>
            <a:pPr marL="0" indent="0">
              <a:buNone/>
            </a:pPr>
            <a:endParaRPr lang="it-IT" sz="4100" dirty="0">
              <a:solidFill>
                <a:srgbClr val="C00000"/>
              </a:solidFill>
              <a:latin typeface="Bradley Hand" pitchFamily="2" charset="77"/>
            </a:endParaRPr>
          </a:p>
          <a:p>
            <a:pPr marL="0" indent="0">
              <a:buNone/>
            </a:pPr>
            <a:endParaRPr lang="it-IT" sz="4000" dirty="0">
              <a:solidFill>
                <a:srgbClr val="C00000"/>
              </a:solidFill>
              <a:latin typeface="Bradley Hand" pitchFamily="2" charset="77"/>
            </a:endParaRPr>
          </a:p>
          <a:p>
            <a:pPr marL="0" indent="0">
              <a:buNone/>
            </a:pPr>
            <a:endParaRPr lang="it-IT" sz="4000" dirty="0">
              <a:solidFill>
                <a:srgbClr val="C00000"/>
              </a:solidFill>
              <a:latin typeface="Bradley Hand" pitchFamily="2" charset="77"/>
            </a:endParaRPr>
          </a:p>
          <a:p>
            <a:pPr marL="0" indent="0">
              <a:buNone/>
            </a:pPr>
            <a:r>
              <a:rPr lang="it-IT" sz="4500" dirty="0">
                <a:solidFill>
                  <a:srgbClr val="C00000"/>
                </a:solidFill>
                <a:latin typeface="Bradley Hand" pitchFamily="2" charset="77"/>
              </a:rPr>
              <a:t>Bordeaux 9/15 ottobre 2022</a:t>
            </a:r>
          </a:p>
        </p:txBody>
      </p:sp>
    </p:spTree>
    <p:extLst>
      <p:ext uri="{BB962C8B-B14F-4D97-AF65-F5344CB8AC3E}">
        <p14:creationId xmlns:p14="http://schemas.microsoft.com/office/powerpoint/2010/main" val="30330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8E2CFA-4DF6-7B61-1B24-441E0CCB5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8" y="-424069"/>
            <a:ext cx="10571922" cy="2729948"/>
          </a:xfrm>
        </p:spPr>
        <p:txBody>
          <a:bodyPr>
            <a:normAutofit/>
          </a:bodyPr>
          <a:lstStyle/>
          <a:p>
            <a:pPr algn="ctr" rtl="0">
              <a:spcBef>
                <a:spcPts val="0"/>
              </a:spcBef>
              <a:spcAft>
                <a:spcPts val="800"/>
              </a:spcAft>
            </a:pPr>
            <a:r>
              <a:rPr lang="it-IT" dirty="0" err="1">
                <a:solidFill>
                  <a:srgbClr val="C00000"/>
                </a:solidFill>
                <a:latin typeface="Bradley Hand" pitchFamily="2" charset="77"/>
              </a:rPr>
              <a:t>Václav</a:t>
            </a:r>
            <a:r>
              <a:rPr lang="it-IT" dirty="0">
                <a:solidFill>
                  <a:srgbClr val="C00000"/>
                </a:solidFill>
                <a:latin typeface="Bradley Hand" pitchFamily="2" charset="77"/>
              </a:rPr>
              <a:t>-Havel: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36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statista ceco (1936-2011)</a:t>
            </a:r>
            <a:endParaRPr lang="it-IT" sz="36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9218" name="Picture 2" descr="Vecnost! Bécheau.Bourgeois, lycée Vaclav Havel, Bègles">
            <a:extLst>
              <a:ext uri="{FF2B5EF4-FFF2-40B4-BE49-F238E27FC236}">
                <a16:creationId xmlns:a16="http://schemas.microsoft.com/office/drawing/2014/main" id="{76DA24E8-57E8-6E9D-2EF7-32DB9221A9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33" y="1798982"/>
            <a:ext cx="7677532" cy="432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6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81050E-D2B9-5B41-1201-94148DE26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2095" y="959125"/>
            <a:ext cx="4369905" cy="4939747"/>
          </a:xfrm>
        </p:spPr>
        <p:txBody>
          <a:bodyPr>
            <a:noAutofit/>
          </a:bodyPr>
          <a:lstStyle/>
          <a:p>
            <a:r>
              <a:rPr lang="it-IT" sz="2800" dirty="0">
                <a:solidFill>
                  <a:srgbClr val="C00000"/>
                </a:solidFill>
                <a:latin typeface="Bradley Hand" pitchFamily="2" charset="77"/>
                <a:ea typeface="Times New Roman" panose="02020603050405020304" pitchFamily="18" charset="0"/>
              </a:rPr>
              <a:t>I</a:t>
            </a:r>
            <a:r>
              <a:rPr lang="it-IT" sz="28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l sorriso di </a:t>
            </a:r>
            <a:r>
              <a:rPr lang="it-IT" sz="2800" dirty="0" err="1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Václav</a:t>
            </a:r>
            <a:r>
              <a:rPr lang="it-IT" sz="28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-Havel accoglie gli studenti all’entrata e viene riproposto </a:t>
            </a:r>
            <a:r>
              <a:rPr lang="it-IT" sz="2800" b="0" i="0" u="none" strike="noStrike" dirty="0">
                <a:solidFill>
                  <a:srgbClr val="C00000"/>
                </a:solidFill>
                <a:effectLst/>
                <a:latin typeface="Bradley Hand" pitchFamily="2" charset="77"/>
              </a:rPr>
              <a:t>per sette volte nella forma di  scaffali sui quali è possibile posizionare liberamente libri o altri oggetti.</a:t>
            </a:r>
            <a:br>
              <a:rPr lang="it-IT" sz="2800" b="0" i="0" u="none" strike="noStrike" dirty="0">
                <a:solidFill>
                  <a:srgbClr val="C00000"/>
                </a:solidFill>
                <a:effectLst/>
                <a:latin typeface="Bradley Hand" pitchFamily="2" charset="77"/>
              </a:rPr>
            </a:br>
            <a:r>
              <a:rPr lang="it-IT" sz="2800" b="0" i="0" u="none" strike="noStrike" dirty="0">
                <a:solidFill>
                  <a:srgbClr val="C00000"/>
                </a:solidFill>
                <a:latin typeface="Bradley Hand" pitchFamily="2" charset="77"/>
              </a:rPr>
              <a:t>L</a:t>
            </a:r>
            <a:r>
              <a:rPr lang="it-IT" sz="28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a campanella è un jingle musicale.</a:t>
            </a:r>
            <a:endParaRPr lang="it-IT" sz="2800" dirty="0"/>
          </a:p>
        </p:txBody>
      </p:sp>
      <p:pic>
        <p:nvPicPr>
          <p:cNvPr id="4" name="Picture 4" descr="Lycée Václav Havel | Bécheau-Bourgeois">
            <a:extLst>
              <a:ext uri="{FF2B5EF4-FFF2-40B4-BE49-F238E27FC236}">
                <a16:creationId xmlns:a16="http://schemas.microsoft.com/office/drawing/2014/main" id="{802E0832-7C5B-A8E7-AB42-43A00D3228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25" y="1099999"/>
            <a:ext cx="6974547" cy="46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2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490D40-B9A2-CAB5-3565-F6F01EFF9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La nostra tutor, Madame Anna </a:t>
            </a:r>
            <a:r>
              <a:rPr lang="it-IT" sz="3600" dirty="0" err="1">
                <a:solidFill>
                  <a:srgbClr val="C00000"/>
                </a:solidFill>
                <a:latin typeface="Bradley Hand" pitchFamily="2" charset="77"/>
              </a:rPr>
              <a:t>Curtet</a:t>
            </a:r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 Maione</a:t>
            </a:r>
            <a:br>
              <a:rPr lang="it-IT" sz="3600" dirty="0">
                <a:solidFill>
                  <a:srgbClr val="C00000"/>
                </a:solidFill>
                <a:latin typeface="Bradley Hand" pitchFamily="2" charset="77"/>
              </a:rPr>
            </a:br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ore 8:45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B5520FD-AA89-698E-96D8-846C9DA22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4428" y="1489179"/>
            <a:ext cx="6343144" cy="475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ferris dir="l"/>
      </p:transition>
    </mc:Choice>
    <mc:Fallback xmlns=""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74F296-95E5-C759-4B5E-E23BF3755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it-IT" sz="3600" dirty="0">
                <a:solidFill>
                  <a:srgbClr val="C00000"/>
                </a:solidFill>
                <a:latin typeface="Bradley Hand" pitchFamily="2" charset="77"/>
              </a:rPr>
              <a:t>Incontro con M</a:t>
            </a:r>
            <a:r>
              <a:rPr lang="it-IT" sz="36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onsieur Yannick LEMAGNENT </a:t>
            </a:r>
            <a:br>
              <a:rPr lang="it-IT" sz="36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</a:br>
            <a:r>
              <a:rPr lang="it-IT" sz="36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 </a:t>
            </a:r>
            <a:r>
              <a:rPr lang="it-IT" sz="3600" dirty="0" err="1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Gestionnaire</a:t>
            </a:r>
            <a:r>
              <a:rPr lang="it-IT" sz="36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, il DSGA. </a:t>
            </a:r>
            <a:br>
              <a:rPr lang="it-IT" sz="36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</a:br>
            <a:r>
              <a:rPr lang="it-IT" sz="360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Ore 9:00</a:t>
            </a:r>
            <a:endParaRPr lang="it-IT" sz="36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61071D5-7842-EEF9-69F5-D958574A4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4367" y="1865381"/>
            <a:ext cx="6323266" cy="474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2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6A340D-5DAF-E35A-A06D-DDD7B7D9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4591" y="662973"/>
            <a:ext cx="4525618" cy="5532051"/>
          </a:xfrm>
        </p:spPr>
        <p:txBody>
          <a:bodyPr>
            <a:normAutofit/>
          </a:bodyPr>
          <a:lstStyle/>
          <a:p>
            <a:r>
              <a:rPr lang="it-IT" sz="32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Il liceo è stato realizzato nel 2012 dopo circa 25 anni di riflessione grazie alla volontà del sindaco di </a:t>
            </a:r>
            <a:r>
              <a:rPr lang="it-IT" sz="3200" b="0" dirty="0" err="1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Bégles</a:t>
            </a:r>
            <a:r>
              <a:rPr lang="it-IT" sz="32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.</a:t>
            </a:r>
            <a:endParaRPr lang="it-IT" sz="3200" dirty="0">
              <a:latin typeface="Bradley Hand" pitchFamily="2" charset="77"/>
            </a:endParaRPr>
          </a:p>
        </p:txBody>
      </p:sp>
      <p:pic>
        <p:nvPicPr>
          <p:cNvPr id="12290" name="Picture 2" descr="Lycée Vaclav-Havel - Inventaire Général du Patrimoine Culturel">
            <a:extLst>
              <a:ext uri="{FF2B5EF4-FFF2-40B4-BE49-F238E27FC236}">
                <a16:creationId xmlns:a16="http://schemas.microsoft.com/office/drawing/2014/main" id="{64FB8F76-2FAF-AAC5-3EB5-CE8F32CDBF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56" y="1339689"/>
            <a:ext cx="6573109" cy="417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4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945F5D-B439-8CE5-A3AD-D9C120E7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599" y="419628"/>
            <a:ext cx="4744279" cy="6018741"/>
          </a:xfrm>
        </p:spPr>
        <p:txBody>
          <a:bodyPr>
            <a:noAutofit/>
          </a:bodyPr>
          <a:lstStyle/>
          <a:p>
            <a:r>
              <a:rPr lang="it-IT" sz="3200" b="0" dirty="0">
                <a:solidFill>
                  <a:srgbClr val="C00000"/>
                </a:solidFill>
                <a:effectLst/>
                <a:latin typeface="Bradley Hand" pitchFamily="2" charset="77"/>
                <a:ea typeface="Times New Roman" panose="02020603050405020304" pitchFamily="18" charset="0"/>
              </a:rPr>
              <a:t>Il liceo si sviluppa su 5 ettari di terreno e comprende un edificio principale che si estende su 3 livelli di 280 metri ciascuno</a:t>
            </a:r>
            <a:endParaRPr lang="it-IT" sz="3200" dirty="0">
              <a:solidFill>
                <a:srgbClr val="C00000"/>
              </a:solidFill>
              <a:latin typeface="Bradley Hand" pitchFamily="2" charset="77"/>
            </a:endParaRPr>
          </a:p>
        </p:txBody>
      </p:sp>
      <p:pic>
        <p:nvPicPr>
          <p:cNvPr id="6" name="Segnaposto contenuto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4C5E2C3F-5504-F9EB-FBD8-DC4AB2489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445" y="1354611"/>
            <a:ext cx="5870078" cy="4148777"/>
          </a:xfrm>
        </p:spPr>
      </p:pic>
    </p:spTree>
    <p:extLst>
      <p:ext uri="{BB962C8B-B14F-4D97-AF65-F5344CB8AC3E}">
        <p14:creationId xmlns:p14="http://schemas.microsoft.com/office/powerpoint/2010/main" val="263415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3653</TotalTime>
  <Words>894</Words>
  <Application>Microsoft Macintosh PowerPoint</Application>
  <PresentationFormat>Widescreen</PresentationFormat>
  <Paragraphs>90</Paragraphs>
  <Slides>39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6" baseType="lpstr">
      <vt:lpstr>Arial</vt:lpstr>
      <vt:lpstr>Bradley Hand</vt:lpstr>
      <vt:lpstr>Calibri</vt:lpstr>
      <vt:lpstr>Calibri Light</vt:lpstr>
      <vt:lpstr>Rockwell</vt:lpstr>
      <vt:lpstr>Times New Roman</vt:lpstr>
      <vt:lpstr>Tema di Office</vt:lpstr>
      <vt:lpstr>BORDEAUX</vt:lpstr>
      <vt:lpstr>Partenza 9 ottobre da Roma Fiumicino ore 16:00  Delegazione formata da:  Eleonora Santorsa (I.C. IQBAL MASIH, Pisa) Giovanna Ruggiero (I.S. Marco Polo, Cecina) Leila Milani (Liceo scientifico Enriques, Livorno) Sonia Del Freo (I.C. DON MILANI, Massa) Teresa Donnarumma (I.T.C.G E.Fermi, Pontedera) </vt:lpstr>
      <vt:lpstr>LYCÉE VÁCLAV-HAVEL  Bégles 10/10/2022 ore 8.30</vt:lpstr>
      <vt:lpstr>Václav-Havel: statista ceco (1936-2011)</vt:lpstr>
      <vt:lpstr>Il sorriso di Václav-Havel accoglie gli studenti all’entrata e viene riproposto per sette volte nella forma di  scaffali sui quali è possibile posizionare liberamente libri o altri oggetti. La campanella è un jingle musicale.</vt:lpstr>
      <vt:lpstr>La nostra tutor, Madame Anna Curtet Maione ore 8:45</vt:lpstr>
      <vt:lpstr>Incontro con Monsieur Yannick LEMAGNENT   Gestionnaire, il DSGA.  Ore 9:00</vt:lpstr>
      <vt:lpstr>Il liceo è stato realizzato nel 2012 dopo circa 25 anni di riflessione grazie alla volontà del sindaco di Bégles.</vt:lpstr>
      <vt:lpstr>Il liceo si sviluppa su 5 ettari di terreno e comprende un edificio principale che si estende su 3 livelli di 280 metri ciascuno</vt:lpstr>
      <vt:lpstr>Presentazione standard di PowerPoint</vt:lpstr>
      <vt:lpstr>Studentato capace di accogliere 200 ragazzi non residenti a Bégles</vt:lpstr>
      <vt:lpstr>Palestra polifunzionale. Il tetto a forma di ‘M’ ha consentito di installare pannelli solari per la produzione di energia e un impianto solare  per la produzione di acqua calda</vt:lpstr>
      <vt:lpstr>E’ il primo liceo francese ad energia positiva, è un liceo autosufficiente, capace di produrre più energia di quanta ne consumi. </vt:lpstr>
      <vt:lpstr>L’orario scolastico si sviluppa su 36 ore distribuite su 5 giorni settimanali dal lun/ven con orari di entrata e di uscita diversi, articolati fra le 8:00 del mattino e le 18:00 del pomeriggio.</vt:lpstr>
      <vt:lpstr>e…. condizioni meteo permettendo, si fa lezione nel parco.</vt:lpstr>
      <vt:lpstr>Il liceo accoglie 3 indirizzi diversi: - Le lycée général  - le lycée technologique   - le lycée professionnel</vt:lpstr>
      <vt:lpstr>Presentazione standard di PowerPoint</vt:lpstr>
      <vt:lpstr>Le Lycée professionel</vt:lpstr>
      <vt:lpstr>Le Proviseur Monsieur Bruno Ballarin  11/10/2022</vt:lpstr>
      <vt:lpstr>LEZIONE DI EDUCAZIONE CIVICA</vt:lpstr>
      <vt:lpstr>Presentazione standard di PowerPoint</vt:lpstr>
      <vt:lpstr>Conosciamo Bordeaux:  la sua storia, la sua cultura,  la sua filosofia </vt:lpstr>
      <vt:lpstr>Quartiere ’ BO-BO ’ Bourgeois-Bohémien  </vt:lpstr>
      <vt:lpstr>La cité du vin</vt:lpstr>
      <vt:lpstr>13/10/2022      Lezione partecipata con  M.me Curtet</vt:lpstr>
      <vt:lpstr>Conversazione orale in inglese</vt:lpstr>
      <vt:lpstr>Conversazione orale e…correzione</vt:lpstr>
      <vt:lpstr>Impariamo a fare le mappe concettuali</vt:lpstr>
      <vt:lpstr>Banchi a ferro di cavallo</vt:lpstr>
      <vt:lpstr>Prof.ssa Ruggiero </vt:lpstr>
      <vt:lpstr>Presentazione standard di PowerPoint</vt:lpstr>
      <vt:lpstr>Tutte e 5 in giro per Bordeaux con la nostra tutor  M.me Anna Curtet</vt:lpstr>
      <vt:lpstr>Educazione civica: Dilemmi </vt:lpstr>
      <vt:lpstr>Geopolitica: dall’articolo allo schema, all’ esposizione orale</vt:lpstr>
      <vt:lpstr>15/10/2022                          Torniamo a casa </vt:lpstr>
      <vt:lpstr>ERASMUS PERCHE’?</vt:lpstr>
      <vt:lpstr>Presentazione standard di PowerPoint</vt:lpstr>
      <vt:lpstr>   QUALCHE RIFLESSIONE SUL LYCÉE VACLAV-HÁVEL 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Bordeaux</dc:title>
  <dc:creator>valentina mozzino</dc:creator>
  <cp:lastModifiedBy>valentina mozzino</cp:lastModifiedBy>
  <cp:revision>12</cp:revision>
  <dcterms:created xsi:type="dcterms:W3CDTF">2022-10-21T12:59:24Z</dcterms:created>
  <dcterms:modified xsi:type="dcterms:W3CDTF">2022-10-27T20:32:40Z</dcterms:modified>
</cp:coreProperties>
</file>